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Play"/>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bodP4JKJ0ZcGIfBuk6CcRvfvM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regular.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Play-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De leden van CTV hebben met elkaar afgesproken dat zij aantoonbaar de actieve systeemaanbieders van de onplanbare nachtzorg willen zijn. Deze ambitie vullen zij concreet in door de systeemfunctie nader uit te werken en kwaliteitscriteria te benoemen waar alle leden van CTV zich aan verbinden. </a:t>
            </a:r>
            <a:endParaRPr/>
          </a:p>
          <a:p>
            <a:pPr indent="0" lvl="0" marL="0" marR="0" rtl="0" algn="l">
              <a:lnSpc>
                <a:spcPct val="90000"/>
              </a:lnSpc>
              <a:spcBef>
                <a:spcPts val="1000"/>
              </a:spcBef>
              <a:spcAft>
                <a:spcPts val="0"/>
              </a:spcAft>
              <a:buClr>
                <a:schemeClr val="dk1"/>
              </a:buClr>
              <a:buSzPts val="1300"/>
              <a:buFont typeface="Arial"/>
              <a:buNone/>
            </a:pPr>
            <a:r>
              <a:t/>
            </a:r>
            <a:endParaRPr b="0" i="0" sz="1300" u="none" cap="none" strike="noStrike">
              <a:solidFill>
                <a:srgbClr val="0070C0"/>
              </a:solidFill>
              <a:latin typeface="Verdana"/>
              <a:ea typeface="Verdana"/>
              <a:cs typeface="Verdana"/>
              <a:sym typeface="Verdana"/>
            </a:endParaRPr>
          </a:p>
          <a:p>
            <a:pPr indent="-228600" lvl="0" marL="228600" marR="0" rtl="0" algn="l">
              <a:lnSpc>
                <a:spcPct val="90000"/>
              </a:lnSpc>
              <a:spcBef>
                <a:spcPts val="1000"/>
              </a:spcBef>
              <a:spcAft>
                <a:spcPts val="0"/>
              </a:spcAft>
              <a:buClr>
                <a:srgbClr val="0070C0"/>
              </a:buClr>
              <a:buSzPts val="1300"/>
              <a:buFont typeface="Arial"/>
              <a:buChar char="•"/>
            </a:pPr>
            <a:r>
              <a:rPr b="0" i="0" lang="nl-NL" sz="1300" u="none" cap="none" strike="noStrike">
                <a:solidFill>
                  <a:srgbClr val="0070C0"/>
                </a:solidFill>
                <a:latin typeface="Verdana"/>
                <a:ea typeface="Verdana"/>
                <a:cs typeface="Verdana"/>
                <a:sym typeface="Verdana"/>
              </a:rPr>
              <a:t>De leden gebruiken deze aanpak intern om hun functioneren te verbeteren.</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Alle individuele leden stellen voor zichzelf een groeipad op om aan de afgesproken kwaliteitscriteria te voldoen. Dit integrale plan is onderwerp van gesprek met de cliëntenraad.</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De leden van CTV toetsen periodiek onderling in hoeverre zij aan de kwaliteitscriteria voldoen en deze toetsing is een belangrijke pijler voor de betreffende organisatie om het functioneren verder te verbeteren.</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De leden zullen zowel de opzet van de systeemfunctie als de kwaliteitscriteria verder brengen en aanpassen aan de ontwikkelingen binnen de wijkverpleging en het ecosysteem in de nacht.</a:t>
            </a:r>
            <a:endParaRPr/>
          </a:p>
          <a:p>
            <a:pPr indent="-228600" lvl="0" marL="228600" marR="0" rtl="0" algn="l">
              <a:lnSpc>
                <a:spcPct val="90000"/>
              </a:lnSpc>
              <a:spcBef>
                <a:spcPts val="1000"/>
              </a:spcBef>
              <a:spcAft>
                <a:spcPts val="0"/>
              </a:spcAft>
              <a:buClr>
                <a:srgbClr val="0070C0"/>
              </a:buClr>
              <a:buSzPts val="1300"/>
              <a:buFont typeface="Arial"/>
              <a:buChar char="•"/>
            </a:pPr>
            <a:r>
              <a:rPr b="0" i="0" lang="nl-NL" sz="1300" u="none" cap="none" strike="noStrike">
                <a:solidFill>
                  <a:srgbClr val="0070C0"/>
                </a:solidFill>
                <a:latin typeface="Verdana"/>
                <a:ea typeface="Verdana"/>
                <a:cs typeface="Verdana"/>
                <a:sym typeface="Verdana"/>
              </a:rPr>
              <a:t>De leden gebruiken deze aanpak om in gesprek te gaan met hun ketenpartners.</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Ze gaan in gesprek met de andere aanbieders wijkverpleging om zo de aansluiting tussen de onplanbare zorg in de nacht en andere organisaties met wijkverpleging te optimaliseren.</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Ze gaan in gesprek met de andere zorgaanbieders van onplanbare zorg in de nacht om de bijdrage van de wijkverpleging in te brengen bij het realiseren van het concept van passende zorg.</a:t>
            </a:r>
            <a:endParaRPr/>
          </a:p>
          <a:p>
            <a:pPr indent="-228600" lvl="0" marL="228600" marR="0" rtl="0" algn="l">
              <a:lnSpc>
                <a:spcPct val="90000"/>
              </a:lnSpc>
              <a:spcBef>
                <a:spcPts val="1000"/>
              </a:spcBef>
              <a:spcAft>
                <a:spcPts val="0"/>
              </a:spcAft>
              <a:buClr>
                <a:srgbClr val="0070C0"/>
              </a:buClr>
              <a:buSzPts val="1300"/>
              <a:buFont typeface="Arial"/>
              <a:buChar char="•"/>
            </a:pPr>
            <a:r>
              <a:rPr b="0" i="0" lang="nl-NL" sz="1300" u="none" cap="none" strike="noStrike">
                <a:solidFill>
                  <a:srgbClr val="0070C0"/>
                </a:solidFill>
                <a:latin typeface="Verdana"/>
                <a:ea typeface="Verdana"/>
                <a:cs typeface="Verdana"/>
                <a:sym typeface="Verdana"/>
              </a:rPr>
              <a:t>De leden gebruiken deze aanpak om hun maatschappelijke waarde extern te laten zien.</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De leden zijn transparant over de kwaliteitscriteria en hun individuele invulling daarvan naar hun ketenpartners, zorgverzekeraars en andere stakeholders.</a:t>
            </a:r>
            <a:endParaRPr/>
          </a:p>
          <a:p>
            <a:pPr indent="0" lvl="0" marL="0" rtl="0" algn="l">
              <a:lnSpc>
                <a:spcPct val="100000"/>
              </a:lnSpc>
              <a:spcBef>
                <a:spcPts val="0"/>
              </a:spcBef>
              <a:spcAft>
                <a:spcPts val="0"/>
              </a:spcAft>
              <a:buSzPts val="1400"/>
              <a:buNone/>
            </a:pPr>
            <a:r>
              <a:t/>
            </a:r>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De leden van CTV hebben met elkaar afgesproken dat zij aantoonbaar de actieve systeemaanbieders van de onplanbare nachtzorg willen zijn. Deze ambitie vullen zij concreet in door de systeemfunctie nader uit te werken en kwaliteitscriteria te benoemen waar alle leden van CTV zich aan verbinden. </a:t>
            </a:r>
            <a:endParaRPr/>
          </a:p>
          <a:p>
            <a:pPr indent="0" lvl="0" marL="0" marR="0" rtl="0" algn="l">
              <a:lnSpc>
                <a:spcPct val="90000"/>
              </a:lnSpc>
              <a:spcBef>
                <a:spcPts val="1000"/>
              </a:spcBef>
              <a:spcAft>
                <a:spcPts val="0"/>
              </a:spcAft>
              <a:buClr>
                <a:schemeClr val="dk1"/>
              </a:buClr>
              <a:buSzPts val="1300"/>
              <a:buFont typeface="Arial"/>
              <a:buNone/>
            </a:pPr>
            <a:r>
              <a:t/>
            </a:r>
            <a:endParaRPr b="0" i="0" sz="1300" u="none" cap="none" strike="noStrike">
              <a:solidFill>
                <a:srgbClr val="0070C0"/>
              </a:solidFill>
              <a:latin typeface="Verdana"/>
              <a:ea typeface="Verdana"/>
              <a:cs typeface="Verdana"/>
              <a:sym typeface="Verdana"/>
            </a:endParaRPr>
          </a:p>
          <a:p>
            <a:pPr indent="-228600" lvl="0" marL="228600" marR="0" rtl="0" algn="l">
              <a:lnSpc>
                <a:spcPct val="90000"/>
              </a:lnSpc>
              <a:spcBef>
                <a:spcPts val="1000"/>
              </a:spcBef>
              <a:spcAft>
                <a:spcPts val="0"/>
              </a:spcAft>
              <a:buClr>
                <a:srgbClr val="0070C0"/>
              </a:buClr>
              <a:buSzPts val="1300"/>
              <a:buFont typeface="Arial"/>
              <a:buChar char="•"/>
            </a:pPr>
            <a:r>
              <a:rPr b="0" i="0" lang="nl-NL" sz="1300" u="none" cap="none" strike="noStrike">
                <a:solidFill>
                  <a:srgbClr val="0070C0"/>
                </a:solidFill>
                <a:latin typeface="Verdana"/>
                <a:ea typeface="Verdana"/>
                <a:cs typeface="Verdana"/>
                <a:sym typeface="Verdana"/>
              </a:rPr>
              <a:t>De leden gebruiken deze aanpak intern om hun functioneren te verbeteren.</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Alle individuele leden stellen voor zichzelf een groeipad op om aan de afgesproken kwaliteitscriteria te voldoen. Dit integrale plan is onderwerp van gesprek met de cliëntenraad.</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De leden van CTV toetsen periodiek onderling in hoeverre zij aan de kwaliteitscriteria voldoen en deze toetsing is een belangrijke pijler voor de betreffende organisatie om het functioneren verder te verbeteren.</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De leden zullen zowel de opzet van de systeemfunctie als de kwaliteitscriteria verder brengen en aanpassen aan de ontwikkelingen binnen de wijkverpleging en het ecosysteem in de nacht.</a:t>
            </a:r>
            <a:endParaRPr/>
          </a:p>
          <a:p>
            <a:pPr indent="-228600" lvl="0" marL="228600" marR="0" rtl="0" algn="l">
              <a:lnSpc>
                <a:spcPct val="90000"/>
              </a:lnSpc>
              <a:spcBef>
                <a:spcPts val="1000"/>
              </a:spcBef>
              <a:spcAft>
                <a:spcPts val="0"/>
              </a:spcAft>
              <a:buClr>
                <a:srgbClr val="0070C0"/>
              </a:buClr>
              <a:buSzPts val="1300"/>
              <a:buFont typeface="Arial"/>
              <a:buChar char="•"/>
            </a:pPr>
            <a:r>
              <a:rPr b="0" i="0" lang="nl-NL" sz="1300" u="none" cap="none" strike="noStrike">
                <a:solidFill>
                  <a:srgbClr val="0070C0"/>
                </a:solidFill>
                <a:latin typeface="Verdana"/>
                <a:ea typeface="Verdana"/>
                <a:cs typeface="Verdana"/>
                <a:sym typeface="Verdana"/>
              </a:rPr>
              <a:t>De leden gebruiken deze aanpak om in gesprek te gaan met hun ketenpartners.</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Ze gaan in gesprek met de andere aanbieders wijkverpleging om zo de aansluiting tussen de onplanbare zorg in de nacht en andere organisaties met wijkverpleging te optimaliseren.</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Ze gaan in gesprek met de andere zorgaanbieders van onplanbare zorg in de nacht om de bijdrage van de wijkverpleging in te brengen bij het realiseren van het concept van passende zorg.</a:t>
            </a:r>
            <a:endParaRPr/>
          </a:p>
          <a:p>
            <a:pPr indent="-228600" lvl="0" marL="228600" marR="0" rtl="0" algn="l">
              <a:lnSpc>
                <a:spcPct val="90000"/>
              </a:lnSpc>
              <a:spcBef>
                <a:spcPts val="1000"/>
              </a:spcBef>
              <a:spcAft>
                <a:spcPts val="0"/>
              </a:spcAft>
              <a:buClr>
                <a:srgbClr val="0070C0"/>
              </a:buClr>
              <a:buSzPts val="1300"/>
              <a:buFont typeface="Arial"/>
              <a:buChar char="•"/>
            </a:pPr>
            <a:r>
              <a:rPr b="0" i="0" lang="nl-NL" sz="1300" u="none" cap="none" strike="noStrike">
                <a:solidFill>
                  <a:srgbClr val="0070C0"/>
                </a:solidFill>
                <a:latin typeface="Verdana"/>
                <a:ea typeface="Verdana"/>
                <a:cs typeface="Verdana"/>
                <a:sym typeface="Verdana"/>
              </a:rPr>
              <a:t>De leden gebruiken deze aanpak om hun maatschappelijke waarde extern te laten zien.</a:t>
            </a:r>
            <a:endParaRPr/>
          </a:p>
          <a:p>
            <a:pPr indent="-228600" lvl="1" marL="685800" marR="0" rtl="0" algn="l">
              <a:lnSpc>
                <a:spcPct val="90000"/>
              </a:lnSpc>
              <a:spcBef>
                <a:spcPts val="500"/>
              </a:spcBef>
              <a:spcAft>
                <a:spcPts val="0"/>
              </a:spcAft>
              <a:buClr>
                <a:srgbClr val="000000"/>
              </a:buClr>
              <a:buSzPts val="1300"/>
              <a:buFont typeface="Arial"/>
              <a:buChar char="•"/>
            </a:pPr>
            <a:r>
              <a:rPr b="0" i="0" lang="nl-NL" sz="1300" u="none" cap="none" strike="noStrike">
                <a:solidFill>
                  <a:srgbClr val="000000"/>
                </a:solidFill>
                <a:latin typeface="Verdana"/>
                <a:ea typeface="Verdana"/>
                <a:cs typeface="Verdana"/>
                <a:sym typeface="Verdana"/>
              </a:rPr>
              <a:t>De leden zijn transparant over de kwaliteitscriteria en hun individuele invulling daarvan naar hun ketenpartners, zorgverzekeraars en andere stakeholders.</a:t>
            </a:r>
            <a:endParaRPr/>
          </a:p>
          <a:p>
            <a:pPr indent="0" lvl="0" marL="0" rtl="0" algn="l">
              <a:lnSpc>
                <a:spcPct val="100000"/>
              </a:lnSpc>
              <a:spcBef>
                <a:spcPts val="0"/>
              </a:spcBef>
              <a:spcAft>
                <a:spcPts val="0"/>
              </a:spcAft>
              <a:buSzPts val="1400"/>
              <a:buNone/>
            </a:pPr>
            <a:r>
              <a:t/>
            </a:r>
            <a:endParaRPr/>
          </a:p>
        </p:txBody>
      </p:sp>
      <p:sp>
        <p:nvSpPr>
          <p:cNvPr id="135" name="Google Shape;1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342900" rtl="0" algn="l">
              <a:lnSpc>
                <a:spcPct val="100000"/>
              </a:lnSpc>
              <a:spcBef>
                <a:spcPts val="0"/>
              </a:spcBef>
              <a:spcAft>
                <a:spcPts val="0"/>
              </a:spcAft>
              <a:buClr>
                <a:srgbClr val="4E95D9"/>
              </a:buClr>
              <a:buSzPts val="1200"/>
              <a:buFont typeface="Arial"/>
              <a:buNone/>
            </a:pPr>
            <a:r>
              <a:rPr lang="nl-NL" sz="1200">
                <a:solidFill>
                  <a:srgbClr val="4E95D9"/>
                </a:solidFill>
                <a:latin typeface="Verdana"/>
                <a:ea typeface="Verdana"/>
                <a:cs typeface="Verdana"/>
                <a:sym typeface="Verdana"/>
              </a:rPr>
              <a:t>De basis, voor alle leden van CTV</a:t>
            </a:r>
            <a:endParaRPr sz="1200"/>
          </a:p>
          <a:p>
            <a:pPr indent="-171450" lvl="0" marL="342900" rtl="0" algn="l">
              <a:lnSpc>
                <a:spcPct val="100000"/>
              </a:lnSpc>
              <a:spcBef>
                <a:spcPts val="0"/>
              </a:spcBef>
              <a:spcAft>
                <a:spcPts val="0"/>
              </a:spcAft>
              <a:buSzPts val="1400"/>
              <a:buNone/>
            </a:pPr>
            <a:r>
              <a:rPr lang="nl-NL" sz="1200"/>
              <a:t>In het tijdvak van 23.00 tot 7.00</a:t>
            </a:r>
            <a:endParaRPr/>
          </a:p>
          <a:p>
            <a:pPr indent="-171450" lvl="0" marL="342900" rtl="0" algn="l">
              <a:lnSpc>
                <a:spcPct val="100000"/>
              </a:lnSpc>
              <a:spcBef>
                <a:spcPts val="0"/>
              </a:spcBef>
              <a:spcAft>
                <a:spcPts val="0"/>
              </a:spcAft>
              <a:buSzPts val="1400"/>
              <a:buNone/>
            </a:pPr>
            <a:r>
              <a:rPr lang="nl-NL" sz="1200"/>
              <a:t>Het is niet gepland en zou ook niet gepland kunnen worden</a:t>
            </a:r>
            <a:endParaRPr/>
          </a:p>
          <a:p>
            <a:pPr indent="-171450" lvl="0" marL="342900" rtl="0" algn="l">
              <a:lnSpc>
                <a:spcPct val="100000"/>
              </a:lnSpc>
              <a:spcBef>
                <a:spcPts val="0"/>
              </a:spcBef>
              <a:spcAft>
                <a:spcPts val="0"/>
              </a:spcAft>
              <a:buSzPts val="1400"/>
              <a:buNone/>
            </a:pPr>
            <a:r>
              <a:rPr lang="nl-NL" sz="1200"/>
              <a:t>Een noodsituatie, plotseling verslechtering van de gezondheidstoestand van de cliënt, of andere voorziene omstandigheden die dringende zorg vereisen</a:t>
            </a:r>
            <a:endParaRPr/>
          </a:p>
          <a:p>
            <a:pPr indent="-171450" lvl="0" marL="342900" rtl="0" algn="l">
              <a:lnSpc>
                <a:spcPct val="100000"/>
              </a:lnSpc>
              <a:spcBef>
                <a:spcPts val="0"/>
              </a:spcBef>
              <a:spcAft>
                <a:spcPts val="0"/>
              </a:spcAft>
              <a:buSzPts val="1400"/>
              <a:buNone/>
            </a:pPr>
            <a:r>
              <a:rPr lang="nl-NL" sz="1200"/>
              <a:t>Het is acuut, incidenteel en niet uitstelbaar tot de reguliere zorg</a:t>
            </a:r>
            <a:endParaRPr/>
          </a:p>
          <a:p>
            <a:pPr indent="-171450" lvl="0" marL="342900" rtl="0" algn="l">
              <a:lnSpc>
                <a:spcPct val="100000"/>
              </a:lnSpc>
              <a:spcBef>
                <a:spcPts val="0"/>
              </a:spcBef>
              <a:spcAft>
                <a:spcPts val="0"/>
              </a:spcAft>
              <a:buSzPts val="1400"/>
              <a:buNone/>
            </a:pPr>
            <a:r>
              <a:rPr lang="nl-NL" sz="1200"/>
              <a:t>Het gaat om verpleegkundige zorg (incl. het coördineren van zorg)</a:t>
            </a:r>
            <a:endParaRPr/>
          </a:p>
          <a:p>
            <a:pPr indent="-171450" lvl="0" marL="342900" rtl="0" algn="l">
              <a:lnSpc>
                <a:spcPct val="100000"/>
              </a:lnSpc>
              <a:spcBef>
                <a:spcPts val="0"/>
              </a:spcBef>
              <a:spcAft>
                <a:spcPts val="0"/>
              </a:spcAft>
              <a:buSzPts val="1400"/>
              <a:buNone/>
            </a:pPr>
            <a:r>
              <a:rPr lang="nl-NL" sz="1200"/>
              <a:t>Het vraagt om bereikbaarheid en beschikbaarheid</a:t>
            </a:r>
            <a:endParaRPr/>
          </a:p>
          <a:p>
            <a:pPr indent="-171450" lvl="0" marL="342900" rtl="0" algn="l">
              <a:lnSpc>
                <a:spcPct val="100000"/>
              </a:lnSpc>
              <a:spcBef>
                <a:spcPts val="0"/>
              </a:spcBef>
              <a:spcAft>
                <a:spcPts val="0"/>
              </a:spcAft>
              <a:buSzPts val="1400"/>
              <a:buNone/>
            </a:pPr>
            <a:r>
              <a:rPr lang="nl-NL" sz="1200"/>
              <a:t>De cliënten zijn minimaal 18 jaar oud</a:t>
            </a:r>
            <a:endParaRPr/>
          </a:p>
          <a:p>
            <a:pPr indent="-171450" lvl="0" marL="34290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Clr>
                <a:srgbClr val="4E95D9"/>
              </a:buClr>
              <a:buSzPts val="1200"/>
              <a:buFont typeface="Verdana"/>
              <a:buNone/>
            </a:pPr>
            <a:r>
              <a:rPr lang="nl-NL" sz="1200">
                <a:solidFill>
                  <a:srgbClr val="4E95D9"/>
                </a:solidFill>
                <a:latin typeface="Verdana"/>
                <a:ea typeface="Verdana"/>
                <a:cs typeface="Verdana"/>
                <a:sym typeface="Verdana"/>
              </a:rPr>
              <a:t>Aanvullend, in te vullen per regio</a:t>
            </a:r>
            <a:endParaRPr/>
          </a:p>
          <a:p>
            <a:pPr indent="0" lvl="0" marL="0" rtl="0" algn="l">
              <a:lnSpc>
                <a:spcPct val="100000"/>
              </a:lnSpc>
              <a:spcBef>
                <a:spcPts val="0"/>
              </a:spcBef>
              <a:spcAft>
                <a:spcPts val="0"/>
              </a:spcAft>
              <a:buSzPts val="1400"/>
              <a:buNone/>
            </a:pPr>
            <a:r>
              <a:t/>
            </a:r>
            <a:endParaRPr sz="1200"/>
          </a:p>
          <a:p>
            <a:pPr indent="-285750" lvl="0" marL="514350" rtl="0" algn="l">
              <a:lnSpc>
                <a:spcPct val="100000"/>
              </a:lnSpc>
              <a:spcBef>
                <a:spcPts val="0"/>
              </a:spcBef>
              <a:spcAft>
                <a:spcPts val="0"/>
              </a:spcAft>
              <a:buSzPts val="1400"/>
              <a:buNone/>
            </a:pPr>
            <a:r>
              <a:rPr lang="nl-NL" sz="1200">
                <a:latin typeface="Arial"/>
                <a:ea typeface="Arial"/>
                <a:cs typeface="Arial"/>
                <a:sym typeface="Arial"/>
              </a:rPr>
              <a:t>Het is gepland, maar aanbieder kan het niet direct leveren 🡪 maximaal x nachten</a:t>
            </a:r>
            <a:endParaRPr sz="1200">
              <a:latin typeface="Arial"/>
              <a:ea typeface="Arial"/>
              <a:cs typeface="Arial"/>
              <a:sym typeface="Arial"/>
            </a:endParaRPr>
          </a:p>
          <a:p>
            <a:pPr indent="-285750" lvl="0" marL="514350" rtl="0" algn="l">
              <a:lnSpc>
                <a:spcPct val="100000"/>
              </a:lnSpc>
              <a:spcBef>
                <a:spcPts val="0"/>
              </a:spcBef>
              <a:spcAft>
                <a:spcPts val="0"/>
              </a:spcAft>
              <a:buSzPts val="1400"/>
              <a:buNone/>
            </a:pPr>
            <a:r>
              <a:rPr lang="nl-NL" sz="1200">
                <a:latin typeface="Arial"/>
                <a:ea typeface="Arial"/>
                <a:cs typeface="Arial"/>
                <a:sym typeface="Arial"/>
              </a:rPr>
              <a:t>Het had gepland kunnen worden 🡪 wel uitvoeren en volgende dag in gesprek met aanbieder</a:t>
            </a:r>
            <a:endParaRPr sz="1200">
              <a:latin typeface="Arial"/>
              <a:ea typeface="Arial"/>
              <a:cs typeface="Arial"/>
              <a:sym typeface="Arial"/>
            </a:endParaRPr>
          </a:p>
          <a:p>
            <a:pPr indent="-285750" lvl="0" marL="514350" rtl="0" algn="l">
              <a:lnSpc>
                <a:spcPct val="100000"/>
              </a:lnSpc>
              <a:spcBef>
                <a:spcPts val="0"/>
              </a:spcBef>
              <a:spcAft>
                <a:spcPts val="0"/>
              </a:spcAft>
              <a:buSzPts val="1400"/>
              <a:buNone/>
            </a:pPr>
            <a:r>
              <a:rPr lang="nl-NL" sz="1200">
                <a:latin typeface="Arial"/>
                <a:ea typeface="Arial"/>
                <a:cs typeface="Arial"/>
                <a:sym typeface="Arial"/>
              </a:rPr>
              <a:t>Het betreft ook de hoog complexe verpleegkundige zorg</a:t>
            </a:r>
            <a:endParaRPr sz="1200">
              <a:latin typeface="Arial"/>
              <a:ea typeface="Arial"/>
              <a:cs typeface="Arial"/>
              <a:sym typeface="Arial"/>
            </a:endParaRPr>
          </a:p>
          <a:p>
            <a:pPr indent="-285750" lvl="0" marL="514350" rtl="0" algn="l">
              <a:lnSpc>
                <a:spcPct val="100000"/>
              </a:lnSpc>
              <a:spcBef>
                <a:spcPts val="0"/>
              </a:spcBef>
              <a:spcAft>
                <a:spcPts val="0"/>
              </a:spcAft>
              <a:buSzPts val="1400"/>
              <a:buNone/>
            </a:pPr>
            <a:r>
              <a:rPr lang="nl-NL" sz="1200">
                <a:latin typeface="Arial"/>
                <a:ea typeface="Arial"/>
                <a:cs typeface="Arial"/>
                <a:sym typeface="Arial"/>
              </a:rPr>
              <a:t>Het gaat ook om jongeren of kinderen onder 18 jaar oud</a:t>
            </a:r>
            <a:endParaRPr sz="1200">
              <a:latin typeface="Arial"/>
              <a:ea typeface="Arial"/>
              <a:cs typeface="Arial"/>
              <a:sym typeface="Arial"/>
            </a:endParaRPr>
          </a:p>
          <a:p>
            <a:pPr indent="-171450" lvl="0" marL="342900" rtl="0" algn="l">
              <a:lnSpc>
                <a:spcPct val="100000"/>
              </a:lnSpc>
              <a:spcBef>
                <a:spcPts val="0"/>
              </a:spcBef>
              <a:spcAft>
                <a:spcPts val="0"/>
              </a:spcAft>
              <a:buSzPts val="1400"/>
              <a:buNone/>
            </a:pPr>
            <a:r>
              <a:t/>
            </a:r>
            <a:endParaRPr sz="1200"/>
          </a:p>
        </p:txBody>
      </p:sp>
      <p:sp>
        <p:nvSpPr>
          <p:cNvPr id="161" name="Google Shape;16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jp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20.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2060"/>
              </a:buClr>
              <a:buSzPts val="4400"/>
              <a:buFont typeface="Verdana"/>
              <a:buNone/>
            </a:pPr>
            <a:r>
              <a:rPr b="1" lang="nl-NL" sz="4400">
                <a:solidFill>
                  <a:srgbClr val="002060"/>
                </a:solidFill>
                <a:latin typeface="Verdana"/>
                <a:ea typeface="Verdana"/>
                <a:cs typeface="Verdana"/>
                <a:sym typeface="Verdana"/>
              </a:rPr>
              <a:t>Model voor de systeemfunctie onplanbare wijkverpleging in de nacht</a:t>
            </a:r>
            <a:endParaRPr sz="4400"/>
          </a:p>
        </p:txBody>
      </p:sp>
      <p:pic>
        <p:nvPicPr>
          <p:cNvPr id="90" name="Google Shape;90;p1"/>
          <p:cNvPicPr preferRelativeResize="0"/>
          <p:nvPr/>
        </p:nvPicPr>
        <p:blipFill rotWithShape="1">
          <a:blip r:embed="rId3">
            <a:alphaModFix/>
          </a:blip>
          <a:srcRect b="0" l="0" r="0" t="0"/>
          <a:stretch/>
        </p:blipFill>
        <p:spPr>
          <a:xfrm>
            <a:off x="9077148" y="91085"/>
            <a:ext cx="2934852" cy="1324760"/>
          </a:xfrm>
          <a:prstGeom prst="rect">
            <a:avLst/>
          </a:prstGeom>
          <a:noFill/>
          <a:ln>
            <a:noFill/>
          </a:ln>
        </p:spPr>
      </p:pic>
      <p:pic>
        <p:nvPicPr>
          <p:cNvPr descr="Home - SpoedHAG" id="91" name="Google Shape;91;p1"/>
          <p:cNvPicPr preferRelativeResize="0"/>
          <p:nvPr/>
        </p:nvPicPr>
        <p:blipFill rotWithShape="1">
          <a:blip r:embed="rId4">
            <a:alphaModFix/>
          </a:blip>
          <a:srcRect b="0" l="0" r="0" t="0"/>
          <a:stretch/>
        </p:blipFill>
        <p:spPr>
          <a:xfrm>
            <a:off x="4848225" y="3755749"/>
            <a:ext cx="2495550" cy="2381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pic>
        <p:nvPicPr>
          <p:cNvPr descr="Teambuilding Over de streep - Workshopnederland.nl" id="189" name="Google Shape;189;p10"/>
          <p:cNvPicPr preferRelativeResize="0"/>
          <p:nvPr/>
        </p:nvPicPr>
        <p:blipFill rotWithShape="1">
          <a:blip r:embed="rId3">
            <a:alphaModFix/>
          </a:blip>
          <a:srcRect b="3830" l="0" r="0" t="11898"/>
          <a:stretch/>
        </p:blipFill>
        <p:spPr>
          <a:xfrm>
            <a:off x="20" y="10"/>
            <a:ext cx="12191980" cy="6857990"/>
          </a:xfrm>
          <a:prstGeom prst="rect">
            <a:avLst/>
          </a:prstGeom>
          <a:noFill/>
          <a:ln>
            <a:noFill/>
          </a:ln>
        </p:spPr>
      </p:pic>
      <p:sp>
        <p:nvSpPr>
          <p:cNvPr id="190" name="Google Shape;190;p10"/>
          <p:cNvSpPr/>
          <p:nvPr/>
        </p:nvSpPr>
        <p:spPr>
          <a:xfrm>
            <a:off x="0" y="5320142"/>
            <a:ext cx="12192000" cy="736551"/>
          </a:xfrm>
          <a:prstGeom prst="rect">
            <a:avLst/>
          </a:prstGeom>
          <a:solidFill>
            <a:schemeClr val="lt1">
              <a:alpha val="9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1" name="Google Shape;191;p10"/>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Play"/>
              <a:buNone/>
            </a:pPr>
            <a:r>
              <a:rPr lang="nl-NL" sz="3600">
                <a:solidFill>
                  <a:srgbClr val="262626"/>
                </a:solidFill>
              </a:rPr>
              <a:t>Over de streep</a:t>
            </a:r>
            <a:endParaRPr/>
          </a:p>
        </p:txBody>
      </p:sp>
      <p:cxnSp>
        <p:nvCxnSpPr>
          <p:cNvPr id="192" name="Google Shape;192;p10"/>
          <p:cNvCxnSpPr/>
          <p:nvPr/>
        </p:nvCxnSpPr>
        <p:spPr>
          <a:xfrm>
            <a:off x="0" y="5241983"/>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cxnSp>
        <p:nvCxnSpPr>
          <p:cNvPr id="193" name="Google Shape;193;p10"/>
          <p:cNvCxnSpPr/>
          <p:nvPr/>
        </p:nvCxnSpPr>
        <p:spPr>
          <a:xfrm>
            <a:off x="0" y="6134852"/>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pic>
        <p:nvPicPr>
          <p:cNvPr descr="Afbeelding met Lettertype, logo, Graphics, wit&#10;&#10;Door AI gegenereerde inhoud is mogelijk onjuist." id="194" name="Google Shape;194;p10"/>
          <p:cNvPicPr preferRelativeResize="0"/>
          <p:nvPr/>
        </p:nvPicPr>
        <p:blipFill rotWithShape="1">
          <a:blip r:embed="rId4">
            <a:alphaModFix/>
          </a:blip>
          <a:srcRect b="0" l="0" r="0" t="0"/>
          <a:stretch/>
        </p:blipFill>
        <p:spPr>
          <a:xfrm>
            <a:off x="10835148" y="91085"/>
            <a:ext cx="1176852" cy="5312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type="title"/>
          </p:nvPr>
        </p:nvSpPr>
        <p:spPr>
          <a:xfrm>
            <a:off x="838200" y="258806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Play"/>
              <a:buNone/>
            </a:pPr>
            <a:r>
              <a:rPr lang="nl-NL" sz="2800"/>
              <a:t>Het kader gaat helpen om de juiste zorg op de juiste plek te organiseren</a:t>
            </a:r>
            <a:endParaRPr/>
          </a:p>
        </p:txBody>
      </p:sp>
      <p:pic>
        <p:nvPicPr>
          <p:cNvPr id="201" name="Google Shape;201;p11"/>
          <p:cNvPicPr preferRelativeResize="0"/>
          <p:nvPr/>
        </p:nvPicPr>
        <p:blipFill rotWithShape="1">
          <a:blip r:embed="rId3">
            <a:alphaModFix/>
          </a:blip>
          <a:srcRect b="0" l="0" r="0" t="0"/>
          <a:stretch/>
        </p:blipFill>
        <p:spPr>
          <a:xfrm>
            <a:off x="10835148" y="91085"/>
            <a:ext cx="1176852" cy="531218"/>
          </a:xfrm>
          <a:prstGeom prst="rect">
            <a:avLst/>
          </a:prstGeom>
          <a:noFill/>
          <a:ln>
            <a:noFill/>
          </a:ln>
        </p:spPr>
      </p:pic>
      <p:sp>
        <p:nvSpPr>
          <p:cNvPr id="202" name="Google Shape;202;p11"/>
          <p:cNvSpPr txBox="1"/>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Play"/>
              <a:buNone/>
            </a:pPr>
            <a:r>
              <a:rPr b="0" i="0" lang="nl-NL" sz="4000" u="none" cap="none" strike="noStrike">
                <a:solidFill>
                  <a:schemeClr val="dk1"/>
                </a:solidFill>
                <a:latin typeface="Play"/>
                <a:ea typeface="Play"/>
                <a:cs typeface="Play"/>
                <a:sym typeface="Play"/>
              </a:rPr>
              <a:t>Stelling 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2"/>
          <p:cNvSpPr txBox="1"/>
          <p:nvPr>
            <p:ph type="title"/>
          </p:nvPr>
        </p:nvSpPr>
        <p:spPr>
          <a:xfrm>
            <a:off x="838200" y="258806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lay"/>
              <a:buNone/>
            </a:pPr>
            <a:r>
              <a:rPr lang="nl-NL" sz="3200"/>
              <a:t>We hebben de feedbackloop al goed geregeld in onze regio</a:t>
            </a:r>
            <a:endParaRPr/>
          </a:p>
        </p:txBody>
      </p:sp>
      <p:pic>
        <p:nvPicPr>
          <p:cNvPr id="209" name="Google Shape;209;p12"/>
          <p:cNvPicPr preferRelativeResize="0"/>
          <p:nvPr/>
        </p:nvPicPr>
        <p:blipFill rotWithShape="1">
          <a:blip r:embed="rId3">
            <a:alphaModFix/>
          </a:blip>
          <a:srcRect b="0" l="0" r="0" t="0"/>
          <a:stretch/>
        </p:blipFill>
        <p:spPr>
          <a:xfrm>
            <a:off x="10835148" y="91085"/>
            <a:ext cx="1176852" cy="531218"/>
          </a:xfrm>
          <a:prstGeom prst="rect">
            <a:avLst/>
          </a:prstGeom>
          <a:noFill/>
          <a:ln>
            <a:noFill/>
          </a:ln>
        </p:spPr>
      </p:pic>
      <p:sp>
        <p:nvSpPr>
          <p:cNvPr id="210" name="Google Shape;210;p12"/>
          <p:cNvSpPr txBox="1"/>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Play"/>
              <a:buNone/>
            </a:pPr>
            <a:r>
              <a:rPr b="0" i="0" lang="nl-NL" sz="4000" u="none" cap="none" strike="noStrike">
                <a:solidFill>
                  <a:schemeClr val="dk1"/>
                </a:solidFill>
                <a:latin typeface="Play"/>
                <a:ea typeface="Play"/>
                <a:cs typeface="Play"/>
                <a:sym typeface="Play"/>
              </a:rPr>
              <a:t>Stelling 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ph type="title"/>
          </p:nvPr>
        </p:nvSpPr>
        <p:spPr>
          <a:xfrm>
            <a:off x="838200" y="258806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Play"/>
              <a:buNone/>
            </a:pPr>
            <a:r>
              <a:rPr lang="nl-NL" sz="2800"/>
              <a:t>De rol van de acute wijkverpleging wordt steeds belangrijker in de nacht</a:t>
            </a:r>
            <a:endParaRPr/>
          </a:p>
        </p:txBody>
      </p:sp>
      <p:pic>
        <p:nvPicPr>
          <p:cNvPr id="217" name="Google Shape;217;p13"/>
          <p:cNvPicPr preferRelativeResize="0"/>
          <p:nvPr/>
        </p:nvPicPr>
        <p:blipFill rotWithShape="1">
          <a:blip r:embed="rId3">
            <a:alphaModFix/>
          </a:blip>
          <a:srcRect b="0" l="0" r="0" t="0"/>
          <a:stretch/>
        </p:blipFill>
        <p:spPr>
          <a:xfrm>
            <a:off x="10835148" y="91085"/>
            <a:ext cx="1176852" cy="531218"/>
          </a:xfrm>
          <a:prstGeom prst="rect">
            <a:avLst/>
          </a:prstGeom>
          <a:noFill/>
          <a:ln>
            <a:noFill/>
          </a:ln>
        </p:spPr>
      </p:pic>
      <p:sp>
        <p:nvSpPr>
          <p:cNvPr id="218" name="Google Shape;218;p13"/>
          <p:cNvSpPr txBox="1"/>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Play"/>
              <a:buNone/>
            </a:pPr>
            <a:r>
              <a:rPr b="0" i="0" lang="nl-NL" sz="4000" u="none" cap="none" strike="noStrike">
                <a:solidFill>
                  <a:schemeClr val="dk1"/>
                </a:solidFill>
                <a:latin typeface="Play"/>
                <a:ea typeface="Play"/>
                <a:cs typeface="Play"/>
                <a:sym typeface="Play"/>
              </a:rPr>
              <a:t>Stelling 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txBox="1"/>
          <p:nvPr>
            <p:ph type="title"/>
          </p:nvPr>
        </p:nvSpPr>
        <p:spPr>
          <a:xfrm>
            <a:off x="838200" y="258806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lay"/>
              <a:buNone/>
            </a:pPr>
            <a:r>
              <a:rPr lang="nl-NL" sz="3200"/>
              <a:t>In de toekomst gaan we veel minder rijden</a:t>
            </a:r>
            <a:endParaRPr/>
          </a:p>
        </p:txBody>
      </p:sp>
      <p:pic>
        <p:nvPicPr>
          <p:cNvPr id="225" name="Google Shape;225;p14"/>
          <p:cNvPicPr preferRelativeResize="0"/>
          <p:nvPr/>
        </p:nvPicPr>
        <p:blipFill rotWithShape="1">
          <a:blip r:embed="rId3">
            <a:alphaModFix/>
          </a:blip>
          <a:srcRect b="0" l="0" r="0" t="0"/>
          <a:stretch/>
        </p:blipFill>
        <p:spPr>
          <a:xfrm>
            <a:off x="10835148" y="91085"/>
            <a:ext cx="1176852" cy="531218"/>
          </a:xfrm>
          <a:prstGeom prst="rect">
            <a:avLst/>
          </a:prstGeom>
          <a:noFill/>
          <a:ln>
            <a:noFill/>
          </a:ln>
        </p:spPr>
      </p:pic>
      <p:sp>
        <p:nvSpPr>
          <p:cNvPr id="226" name="Google Shape;226;p14"/>
          <p:cNvSpPr txBox="1"/>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Play"/>
              <a:buNone/>
            </a:pPr>
            <a:r>
              <a:rPr b="0" i="0" lang="nl-NL" sz="4000" u="none" cap="none" strike="noStrike">
                <a:solidFill>
                  <a:schemeClr val="dk1"/>
                </a:solidFill>
                <a:latin typeface="Play"/>
                <a:ea typeface="Play"/>
                <a:cs typeface="Play"/>
                <a:sym typeface="Play"/>
              </a:rPr>
              <a:t>Stelling 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15"/>
          <p:cNvSpPr/>
          <p:nvPr/>
        </p:nvSpPr>
        <p:spPr>
          <a:xfrm>
            <a:off x="0" y="-1"/>
            <a:ext cx="12188952" cy="68533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3" name="Google Shape;233;p15"/>
          <p:cNvSpPr/>
          <p:nvPr/>
        </p:nvSpPr>
        <p:spPr>
          <a:xfrm>
            <a:off x="0" y="-1"/>
            <a:ext cx="12188952" cy="68533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34" name="Google Shape;234;p15"/>
          <p:cNvGrpSpPr/>
          <p:nvPr/>
        </p:nvGrpSpPr>
        <p:grpSpPr>
          <a:xfrm flipH="1">
            <a:off x="2636" y="52996"/>
            <a:ext cx="6093363" cy="6805005"/>
            <a:chOff x="6095999" y="52996"/>
            <a:chExt cx="6093363" cy="6805005"/>
          </a:xfrm>
        </p:grpSpPr>
        <p:sp>
          <p:nvSpPr>
            <p:cNvPr id="235" name="Google Shape;235;p15"/>
            <p:cNvSpPr/>
            <p:nvPr/>
          </p:nvSpPr>
          <p:spPr>
            <a:xfrm>
              <a:off x="6096001" y="52996"/>
              <a:ext cx="6093361" cy="6805003"/>
            </a:xfrm>
            <a:custGeom>
              <a:rect b="b" l="l" r="r" t="t"/>
              <a:pathLst>
                <a:path extrusionOk="0" h="6578438" w="5890489">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6" name="Google Shape;236;p15"/>
            <p:cNvSpPr/>
            <p:nvPr/>
          </p:nvSpPr>
          <p:spPr>
            <a:xfrm>
              <a:off x="6095999" y="52997"/>
              <a:ext cx="6093363" cy="6805004"/>
            </a:xfrm>
            <a:custGeom>
              <a:rect b="b" l="l" r="r" t="t"/>
              <a:pathLst>
                <a:path extrusionOk="0" h="6578439" w="5890491">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7" name="Google Shape;237;p15"/>
            <p:cNvSpPr/>
            <p:nvPr/>
          </p:nvSpPr>
          <p:spPr>
            <a:xfrm>
              <a:off x="6096000" y="52997"/>
              <a:ext cx="6093362" cy="6805004"/>
            </a:xfrm>
            <a:custGeom>
              <a:rect b="b" l="l" r="r" t="t"/>
              <a:pathLst>
                <a:path extrusionOk="0" h="6578439" w="5890490">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0">
                  <a:srgbClr val="FFFFFF">
                    <a:alpha val="9411"/>
                  </a:srgbClr>
                </a:gs>
                <a:gs pos="2000">
                  <a:srgbClr val="FFFFFF">
                    <a:alpha val="9411"/>
                  </a:srgbClr>
                </a:gs>
                <a:gs pos="16000">
                  <a:srgbClr val="4EA72E">
                    <a:alpha val="9411"/>
                  </a:srgbClr>
                </a:gs>
                <a:gs pos="85000">
                  <a:srgbClr val="156082">
                    <a:alpha val="9411"/>
                  </a:srgbClr>
                </a:gs>
                <a:gs pos="100000">
                  <a:srgbClr val="FFFFFF">
                    <a:alpha val="9411"/>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38" name="Google Shape;238;p15"/>
          <p:cNvSpPr txBox="1"/>
          <p:nvPr/>
        </p:nvSpPr>
        <p:spPr>
          <a:xfrm>
            <a:off x="6730055" y="2955760"/>
            <a:ext cx="5218981" cy="8989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4000"/>
              <a:buFont typeface="Play"/>
              <a:buNone/>
            </a:pPr>
            <a:r>
              <a:rPr b="0" i="0" lang="nl-NL" sz="4000" u="none" cap="none" strike="noStrike">
                <a:solidFill>
                  <a:schemeClr val="dk2"/>
                </a:solidFill>
                <a:latin typeface="Play"/>
                <a:ea typeface="Play"/>
                <a:cs typeface="Play"/>
                <a:sym typeface="Play"/>
              </a:rPr>
              <a:t>Dank voor uw aandacht</a:t>
            </a:r>
            <a:endParaRPr b="0" i="0" sz="1400" u="none" cap="none" strike="noStrike">
              <a:solidFill>
                <a:srgbClr val="000000"/>
              </a:solidFill>
              <a:latin typeface="Arial"/>
              <a:ea typeface="Arial"/>
              <a:cs typeface="Arial"/>
              <a:sym typeface="Arial"/>
            </a:endParaRPr>
          </a:p>
        </p:txBody>
      </p:sp>
      <p:pic>
        <p:nvPicPr>
          <p:cNvPr descr="Home - SpoedHAG" id="239" name="Google Shape;239;p15"/>
          <p:cNvPicPr preferRelativeResize="0"/>
          <p:nvPr/>
        </p:nvPicPr>
        <p:blipFill rotWithShape="1">
          <a:blip r:embed="rId3">
            <a:alphaModFix/>
          </a:blip>
          <a:srcRect b="0" l="0" r="0" t="0"/>
          <a:stretch/>
        </p:blipFill>
        <p:spPr>
          <a:xfrm>
            <a:off x="875688" y="2188009"/>
            <a:ext cx="3204606" cy="3057830"/>
          </a:xfrm>
          <a:prstGeom prst="rect">
            <a:avLst/>
          </a:prstGeom>
          <a:noFill/>
          <a:ln>
            <a:noFill/>
          </a:ln>
        </p:spPr>
      </p:pic>
      <p:pic>
        <p:nvPicPr>
          <p:cNvPr id="240" name="Google Shape;240;p15"/>
          <p:cNvPicPr preferRelativeResize="0"/>
          <p:nvPr/>
        </p:nvPicPr>
        <p:blipFill rotWithShape="1">
          <a:blip r:embed="rId4">
            <a:alphaModFix/>
          </a:blip>
          <a:srcRect b="0" l="0" r="0" t="0"/>
          <a:stretch/>
        </p:blipFill>
        <p:spPr>
          <a:xfrm>
            <a:off x="10835148" y="91085"/>
            <a:ext cx="1176852" cy="5312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lay"/>
              <a:buNone/>
            </a:pPr>
            <a:r>
              <a:rPr lang="nl-NL" sz="3200"/>
              <a:t>Even voorstellen:</a:t>
            </a:r>
            <a:endParaRPr/>
          </a:p>
        </p:txBody>
      </p:sp>
      <p:pic>
        <p:nvPicPr>
          <p:cNvPr id="97" name="Google Shape;97;p2"/>
          <p:cNvPicPr preferRelativeResize="0"/>
          <p:nvPr/>
        </p:nvPicPr>
        <p:blipFill rotWithShape="1">
          <a:blip r:embed="rId3">
            <a:alphaModFix/>
          </a:blip>
          <a:srcRect b="0" l="0" r="0" t="0"/>
          <a:stretch/>
        </p:blipFill>
        <p:spPr>
          <a:xfrm>
            <a:off x="10186219" y="91084"/>
            <a:ext cx="1825781" cy="824137"/>
          </a:xfrm>
          <a:prstGeom prst="rect">
            <a:avLst/>
          </a:prstGeom>
          <a:noFill/>
          <a:ln>
            <a:noFill/>
          </a:ln>
        </p:spPr>
      </p:pic>
      <p:pic>
        <p:nvPicPr>
          <p:cNvPr descr="signature_1519560818" id="98" name="Google Shape;98;p2"/>
          <p:cNvPicPr preferRelativeResize="0"/>
          <p:nvPr/>
        </p:nvPicPr>
        <p:blipFill rotWithShape="1">
          <a:blip r:embed="rId4">
            <a:alphaModFix/>
          </a:blip>
          <a:srcRect b="0" l="0" r="0" t="0"/>
          <a:stretch/>
        </p:blipFill>
        <p:spPr>
          <a:xfrm>
            <a:off x="1237215" y="5246103"/>
            <a:ext cx="2089081" cy="584302"/>
          </a:xfrm>
          <a:prstGeom prst="rect">
            <a:avLst/>
          </a:prstGeom>
          <a:noFill/>
          <a:ln>
            <a:noFill/>
          </a:ln>
        </p:spPr>
      </p:pic>
      <p:pic>
        <p:nvPicPr>
          <p:cNvPr id="99" name="Google Shape;99;p2"/>
          <p:cNvPicPr preferRelativeResize="0"/>
          <p:nvPr/>
        </p:nvPicPr>
        <p:blipFill rotWithShape="1">
          <a:blip r:embed="rId5">
            <a:alphaModFix/>
          </a:blip>
          <a:srcRect b="0" l="0" r="0" t="0"/>
          <a:stretch/>
        </p:blipFill>
        <p:spPr>
          <a:xfrm>
            <a:off x="5559183" y="5246095"/>
            <a:ext cx="1073634" cy="1073634"/>
          </a:xfrm>
          <a:prstGeom prst="rect">
            <a:avLst/>
          </a:prstGeom>
          <a:noFill/>
          <a:ln>
            <a:noFill/>
          </a:ln>
        </p:spPr>
      </p:pic>
      <p:pic>
        <p:nvPicPr>
          <p:cNvPr id="100" name="Google Shape;100;p2"/>
          <p:cNvPicPr preferRelativeResize="0"/>
          <p:nvPr/>
        </p:nvPicPr>
        <p:blipFill rotWithShape="1">
          <a:blip r:embed="rId6">
            <a:alphaModFix/>
          </a:blip>
          <a:srcRect b="0" l="0" r="0" t="0"/>
          <a:stretch/>
        </p:blipFill>
        <p:spPr>
          <a:xfrm>
            <a:off x="8394321" y="5194852"/>
            <a:ext cx="2447144" cy="568601"/>
          </a:xfrm>
          <a:prstGeom prst="rect">
            <a:avLst/>
          </a:prstGeom>
          <a:noFill/>
          <a:ln>
            <a:noFill/>
          </a:ln>
        </p:spPr>
      </p:pic>
      <p:pic>
        <p:nvPicPr>
          <p:cNvPr descr="Afbeelding met Menselijk gezicht, persoon, kleding, muur&#10;&#10;Door AI gegenereerde inhoud is mogelijk onjuist." id="101" name="Google Shape;101;p2"/>
          <p:cNvPicPr preferRelativeResize="0"/>
          <p:nvPr/>
        </p:nvPicPr>
        <p:blipFill rotWithShape="1">
          <a:blip r:embed="rId7">
            <a:alphaModFix/>
          </a:blip>
          <a:srcRect b="15960" l="21424" r="37473" t="5324"/>
          <a:stretch/>
        </p:blipFill>
        <p:spPr>
          <a:xfrm>
            <a:off x="8728371" y="2015020"/>
            <a:ext cx="1779044" cy="2272059"/>
          </a:xfrm>
          <a:prstGeom prst="rect">
            <a:avLst/>
          </a:prstGeom>
          <a:noFill/>
          <a:ln>
            <a:noFill/>
          </a:ln>
        </p:spPr>
      </p:pic>
      <p:sp>
        <p:nvSpPr>
          <p:cNvPr id="102" name="Google Shape;102;p2"/>
          <p:cNvSpPr txBox="1"/>
          <p:nvPr/>
        </p:nvSpPr>
        <p:spPr>
          <a:xfrm>
            <a:off x="8728377" y="4459350"/>
            <a:ext cx="2847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Mark Kuilder</a:t>
            </a:r>
            <a:br>
              <a:rPr b="0" i="0" lang="nl-NL" sz="1600" u="none" cap="none" strike="noStrike">
                <a:solidFill>
                  <a:schemeClr val="accent1"/>
                </a:solidFill>
                <a:latin typeface="Arial"/>
                <a:ea typeface="Arial"/>
                <a:cs typeface="Arial"/>
                <a:sym typeface="Arial"/>
              </a:rPr>
            </a:br>
            <a:r>
              <a:rPr lang="nl-NL" sz="1600">
                <a:solidFill>
                  <a:schemeClr val="accent1"/>
                </a:solidFill>
              </a:rPr>
              <a:t>m.kuilder@santepartners.nl</a:t>
            </a:r>
            <a:endParaRPr b="0" i="0" sz="1400" u="none" cap="none" strike="noStrike">
              <a:solidFill>
                <a:srgbClr val="000000"/>
              </a:solidFill>
              <a:latin typeface="Arial"/>
              <a:ea typeface="Arial"/>
              <a:cs typeface="Arial"/>
              <a:sym typeface="Arial"/>
            </a:endParaRPr>
          </a:p>
        </p:txBody>
      </p:sp>
      <p:pic>
        <p:nvPicPr>
          <p:cNvPr descr="Annemijn Goeree - Zorgvisie" id="103" name="Google Shape;103;p2"/>
          <p:cNvPicPr preferRelativeResize="0"/>
          <p:nvPr/>
        </p:nvPicPr>
        <p:blipFill rotWithShape="1">
          <a:blip r:embed="rId8">
            <a:alphaModFix/>
          </a:blip>
          <a:srcRect b="0" l="10037" r="10895" t="0"/>
          <a:stretch/>
        </p:blipFill>
        <p:spPr>
          <a:xfrm>
            <a:off x="5206478" y="2037045"/>
            <a:ext cx="1779044" cy="2271600"/>
          </a:xfrm>
          <a:prstGeom prst="rect">
            <a:avLst/>
          </a:prstGeom>
          <a:noFill/>
          <a:ln>
            <a:noFill/>
          </a:ln>
        </p:spPr>
      </p:pic>
      <p:pic>
        <p:nvPicPr>
          <p:cNvPr descr="Spoedteam Enea - Fundis" id="104" name="Google Shape;104;p2"/>
          <p:cNvPicPr preferRelativeResize="0"/>
          <p:nvPr/>
        </p:nvPicPr>
        <p:blipFill rotWithShape="1">
          <a:blip r:embed="rId9">
            <a:alphaModFix/>
          </a:blip>
          <a:srcRect b="0" l="0" r="0" t="4184"/>
          <a:stretch/>
        </p:blipFill>
        <p:spPr>
          <a:xfrm>
            <a:off x="1524004" y="2015020"/>
            <a:ext cx="1797567" cy="2293625"/>
          </a:xfrm>
          <a:prstGeom prst="rect">
            <a:avLst/>
          </a:prstGeom>
          <a:noFill/>
          <a:ln>
            <a:noFill/>
          </a:ln>
        </p:spPr>
      </p:pic>
      <p:sp>
        <p:nvSpPr>
          <p:cNvPr id="105" name="Google Shape;105;p2"/>
          <p:cNvSpPr txBox="1"/>
          <p:nvPr/>
        </p:nvSpPr>
        <p:spPr>
          <a:xfrm>
            <a:off x="5206475" y="4459350"/>
            <a:ext cx="208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Annemijn Goeree</a:t>
            </a:r>
            <a:endParaRPr b="0" i="0" sz="16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lang="nl-NL" sz="1600">
                <a:solidFill>
                  <a:schemeClr val="accent1"/>
                </a:solidFill>
              </a:rPr>
              <a:t>agoeree@aafje.nl</a:t>
            </a:r>
            <a:endParaRPr sz="1600">
              <a:solidFill>
                <a:schemeClr val="accent1"/>
              </a:solidFill>
            </a:endParaRPr>
          </a:p>
        </p:txBody>
      </p:sp>
      <p:sp>
        <p:nvSpPr>
          <p:cNvPr id="106" name="Google Shape;106;p2"/>
          <p:cNvSpPr txBox="1"/>
          <p:nvPr/>
        </p:nvSpPr>
        <p:spPr>
          <a:xfrm>
            <a:off x="683025" y="4459350"/>
            <a:ext cx="37986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Katja Westgeest</a:t>
            </a:r>
            <a:endParaRPr b="0" i="0" sz="16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lang="nl-NL" sz="1600">
                <a:solidFill>
                  <a:schemeClr val="accent1"/>
                </a:solidFill>
              </a:rPr>
              <a:t>k.westgeest@verpleegkundigteam.nl</a:t>
            </a:r>
            <a:endParaRPr sz="160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Play"/>
              <a:buNone/>
            </a:pPr>
            <a:r>
              <a:rPr lang="nl-NL" sz="4000"/>
              <a:t>Coöperatie Thuis en Veilig (CTV)</a:t>
            </a:r>
            <a:endParaRPr sz="4000"/>
          </a:p>
          <a:p>
            <a:pPr indent="0" lvl="0" marL="0" rtl="0" algn="ctr">
              <a:lnSpc>
                <a:spcPct val="90000"/>
              </a:lnSpc>
              <a:spcBef>
                <a:spcPts val="0"/>
              </a:spcBef>
              <a:spcAft>
                <a:spcPts val="0"/>
              </a:spcAft>
              <a:buClr>
                <a:schemeClr val="dk1"/>
              </a:buClr>
              <a:buSzPts val="4000"/>
              <a:buFont typeface="Play"/>
              <a:buNone/>
            </a:pPr>
            <a:r>
              <a:rPr lang="nl-NL" sz="4000"/>
              <a:t>www.thuisenveilig.nl</a:t>
            </a:r>
            <a:endParaRPr sz="4000"/>
          </a:p>
        </p:txBody>
      </p:sp>
      <p:pic>
        <p:nvPicPr>
          <p:cNvPr id="113" name="Google Shape;113;p3"/>
          <p:cNvPicPr preferRelativeResize="0"/>
          <p:nvPr/>
        </p:nvPicPr>
        <p:blipFill rotWithShape="1">
          <a:blip r:embed="rId3">
            <a:alphaModFix/>
          </a:blip>
          <a:srcRect b="0" l="0" r="0" t="0"/>
          <a:stretch/>
        </p:blipFill>
        <p:spPr>
          <a:xfrm>
            <a:off x="10835148" y="91085"/>
            <a:ext cx="1176852" cy="531218"/>
          </a:xfrm>
          <a:prstGeom prst="rect">
            <a:avLst/>
          </a:prstGeom>
          <a:noFill/>
          <a:ln>
            <a:noFill/>
          </a:ln>
        </p:spPr>
      </p:pic>
      <p:pic>
        <p:nvPicPr>
          <p:cNvPr id="114" name="Google Shape;114;p3"/>
          <p:cNvPicPr preferRelativeResize="0"/>
          <p:nvPr/>
        </p:nvPicPr>
        <p:blipFill rotWithShape="1">
          <a:blip r:embed="rId4">
            <a:alphaModFix/>
          </a:blip>
          <a:srcRect b="0" l="0" r="0" t="0"/>
          <a:stretch/>
        </p:blipFill>
        <p:spPr>
          <a:xfrm>
            <a:off x="1174512" y="2199998"/>
            <a:ext cx="9842976" cy="2763650"/>
          </a:xfrm>
          <a:prstGeom prst="rect">
            <a:avLst/>
          </a:prstGeom>
          <a:noFill/>
          <a:ln>
            <a:noFill/>
          </a:ln>
        </p:spPr>
      </p:pic>
      <p:pic>
        <p:nvPicPr>
          <p:cNvPr id="115" name="Google Shape;115;p3"/>
          <p:cNvPicPr preferRelativeResize="0"/>
          <p:nvPr/>
        </p:nvPicPr>
        <p:blipFill rotWithShape="1">
          <a:blip r:embed="rId5">
            <a:alphaModFix/>
          </a:blip>
          <a:srcRect b="0" l="0" r="0" t="0"/>
          <a:stretch/>
        </p:blipFill>
        <p:spPr>
          <a:xfrm>
            <a:off x="7642763" y="4649750"/>
            <a:ext cx="4124325" cy="266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5"/>
          <p:cNvPicPr preferRelativeResize="0"/>
          <p:nvPr/>
        </p:nvPicPr>
        <p:blipFill rotWithShape="1">
          <a:blip r:embed="rId3">
            <a:alphaModFix/>
          </a:blip>
          <a:srcRect b="0" l="0" r="0" t="0"/>
          <a:stretch/>
        </p:blipFill>
        <p:spPr>
          <a:xfrm>
            <a:off x="4604275" y="3960275"/>
            <a:ext cx="2760100" cy="2760100"/>
          </a:xfrm>
          <a:prstGeom prst="rect">
            <a:avLst/>
          </a:prstGeom>
          <a:noFill/>
          <a:ln>
            <a:noFill/>
          </a:ln>
        </p:spPr>
      </p:pic>
      <p:sp>
        <p:nvSpPr>
          <p:cNvPr id="122" name="Google Shape;12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nl-NL" sz="4000"/>
              <a:t>De ambitie van Coöperatie Thuis en Veilig</a:t>
            </a:r>
            <a:endParaRPr/>
          </a:p>
        </p:txBody>
      </p:sp>
      <p:pic>
        <p:nvPicPr>
          <p:cNvPr id="123" name="Google Shape;123;p5"/>
          <p:cNvPicPr preferRelativeResize="0"/>
          <p:nvPr/>
        </p:nvPicPr>
        <p:blipFill rotWithShape="1">
          <a:blip r:embed="rId4">
            <a:alphaModFix/>
          </a:blip>
          <a:srcRect b="0" l="0" r="0" t="0"/>
          <a:stretch/>
        </p:blipFill>
        <p:spPr>
          <a:xfrm>
            <a:off x="10835148" y="91085"/>
            <a:ext cx="1176852" cy="531218"/>
          </a:xfrm>
          <a:prstGeom prst="rect">
            <a:avLst/>
          </a:prstGeom>
          <a:noFill/>
          <a:ln>
            <a:noFill/>
          </a:ln>
        </p:spPr>
      </p:pic>
      <p:sp>
        <p:nvSpPr>
          <p:cNvPr id="124" name="Google Shape;124;p5"/>
          <p:cNvSpPr txBox="1"/>
          <p:nvPr>
            <p:ph idx="1" type="body"/>
          </p:nvPr>
        </p:nvSpPr>
        <p:spPr>
          <a:xfrm>
            <a:off x="512379" y="1817742"/>
            <a:ext cx="11429999" cy="507672"/>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rgbClr val="000000"/>
              </a:buClr>
              <a:buSzPct val="100000"/>
              <a:buNone/>
            </a:pPr>
            <a:r>
              <a:rPr lang="nl-NL" sz="2000">
                <a:solidFill>
                  <a:srgbClr val="000000"/>
                </a:solidFill>
                <a:latin typeface="Verdana"/>
                <a:ea typeface="Verdana"/>
                <a:cs typeface="Verdana"/>
                <a:sym typeface="Verdana"/>
              </a:rPr>
              <a:t>Een nader uitgewerkte systeemfunctie met benoemde kwaliteitscriteria, door leden te gebruiken om:</a:t>
            </a:r>
            <a:endParaRPr sz="2000"/>
          </a:p>
        </p:txBody>
      </p:sp>
      <p:sp>
        <p:nvSpPr>
          <p:cNvPr id="125" name="Google Shape;125;p5"/>
          <p:cNvSpPr txBox="1"/>
          <p:nvPr/>
        </p:nvSpPr>
        <p:spPr>
          <a:xfrm>
            <a:off x="1356851" y="2689855"/>
            <a:ext cx="2065283" cy="830997"/>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0070C0"/>
                </a:solidFill>
                <a:latin typeface="Verdana"/>
                <a:ea typeface="Verdana"/>
                <a:cs typeface="Verdana"/>
                <a:sym typeface="Verdana"/>
              </a:rPr>
              <a:t>intern functioneren te verbeteren</a:t>
            </a:r>
            <a:endParaRPr b="0" i="0" sz="1600" u="none" cap="none" strike="noStrike">
              <a:solidFill>
                <a:schemeClr val="dk1"/>
              </a:solidFill>
              <a:latin typeface="Arial"/>
              <a:ea typeface="Arial"/>
              <a:cs typeface="Arial"/>
              <a:sym typeface="Arial"/>
            </a:endParaRPr>
          </a:p>
        </p:txBody>
      </p:sp>
      <p:sp>
        <p:nvSpPr>
          <p:cNvPr id="126" name="Google Shape;126;p5"/>
          <p:cNvSpPr txBox="1"/>
          <p:nvPr/>
        </p:nvSpPr>
        <p:spPr>
          <a:xfrm>
            <a:off x="5063358" y="2689855"/>
            <a:ext cx="2065283" cy="830997"/>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0070C0"/>
                </a:solidFill>
                <a:latin typeface="Verdana"/>
                <a:ea typeface="Verdana"/>
                <a:cs typeface="Verdana"/>
                <a:sym typeface="Verdana"/>
              </a:rPr>
              <a:t>in gesprek te gaan met ketenpartners</a:t>
            </a:r>
            <a:endParaRPr b="0" i="0" sz="1600" u="none" cap="none" strike="noStrike">
              <a:solidFill>
                <a:schemeClr val="dk1"/>
              </a:solidFill>
              <a:latin typeface="Arial"/>
              <a:ea typeface="Arial"/>
              <a:cs typeface="Arial"/>
              <a:sym typeface="Arial"/>
            </a:endParaRPr>
          </a:p>
        </p:txBody>
      </p:sp>
      <p:sp>
        <p:nvSpPr>
          <p:cNvPr id="127" name="Google Shape;127;p5"/>
          <p:cNvSpPr txBox="1"/>
          <p:nvPr/>
        </p:nvSpPr>
        <p:spPr>
          <a:xfrm>
            <a:off x="8769865" y="2689855"/>
            <a:ext cx="2065283" cy="830997"/>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0070C0"/>
                </a:solidFill>
                <a:latin typeface="Verdana"/>
                <a:ea typeface="Verdana"/>
                <a:cs typeface="Verdana"/>
                <a:sym typeface="Verdana"/>
              </a:rPr>
              <a:t>maatschappelijke waarde extern te profileren</a:t>
            </a:r>
            <a:endParaRPr b="0" i="0" sz="1600" u="none" cap="none" strike="noStrike">
              <a:solidFill>
                <a:schemeClr val="dk1"/>
              </a:solidFill>
              <a:latin typeface="Arial"/>
              <a:ea typeface="Arial"/>
              <a:cs typeface="Arial"/>
              <a:sym typeface="Arial"/>
            </a:endParaRPr>
          </a:p>
        </p:txBody>
      </p:sp>
      <p:sp>
        <p:nvSpPr>
          <p:cNvPr id="128" name="Google Shape;128;p5"/>
          <p:cNvSpPr txBox="1"/>
          <p:nvPr/>
        </p:nvSpPr>
        <p:spPr>
          <a:xfrm>
            <a:off x="380998" y="4099291"/>
            <a:ext cx="11429999" cy="50767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1700"/>
              <a:buFont typeface="Arial"/>
              <a:buNone/>
            </a:pPr>
            <a:r>
              <a:rPr b="0" i="0" lang="nl-NL" sz="1700" u="none" cap="none" strike="noStrike">
                <a:solidFill>
                  <a:srgbClr val="000000"/>
                </a:solidFill>
                <a:latin typeface="Verdana"/>
                <a:ea typeface="Verdana"/>
                <a:cs typeface="Verdana"/>
                <a:sym typeface="Verdana"/>
              </a:rPr>
              <a:t>Huidige stand van zaken:</a:t>
            </a:r>
            <a:endParaRPr b="0" i="0" sz="1700" u="none" cap="none" strike="noStrike">
              <a:solidFill>
                <a:schemeClr val="dk1"/>
              </a:solidFill>
              <a:latin typeface="Arial"/>
              <a:ea typeface="Arial"/>
              <a:cs typeface="Arial"/>
              <a:sym typeface="Arial"/>
            </a:endParaRPr>
          </a:p>
        </p:txBody>
      </p:sp>
      <p:sp>
        <p:nvSpPr>
          <p:cNvPr id="129" name="Google Shape;129;p5"/>
          <p:cNvSpPr txBox="1"/>
          <p:nvPr/>
        </p:nvSpPr>
        <p:spPr>
          <a:xfrm>
            <a:off x="838198" y="6348854"/>
            <a:ext cx="11430000" cy="5076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400"/>
              <a:buFont typeface="Arial"/>
              <a:buNone/>
            </a:pPr>
            <a:r>
              <a:rPr b="0" i="1" lang="nl-NL" sz="1400" u="none" cap="none" strike="noStrike">
                <a:solidFill>
                  <a:schemeClr val="dk1"/>
                </a:solidFill>
                <a:latin typeface="Verdana"/>
                <a:ea typeface="Verdana"/>
                <a:cs typeface="Verdana"/>
                <a:sym typeface="Verdana"/>
              </a:rPr>
              <a:t>“Doen we het goed, doen we het goede goed?”</a:t>
            </a:r>
            <a:endParaRPr b="0" i="1" sz="1400" u="none" cap="none" strike="noStrike">
              <a:solidFill>
                <a:schemeClr val="dk1"/>
              </a:solidFill>
              <a:latin typeface="Arial"/>
              <a:ea typeface="Arial"/>
              <a:cs typeface="Arial"/>
              <a:sym typeface="Arial"/>
            </a:endParaRPr>
          </a:p>
        </p:txBody>
      </p:sp>
      <p:pic>
        <p:nvPicPr>
          <p:cNvPr id="130" name="Google Shape;130;p5"/>
          <p:cNvPicPr preferRelativeResize="0"/>
          <p:nvPr/>
        </p:nvPicPr>
        <p:blipFill rotWithShape="1">
          <a:blip r:embed="rId5">
            <a:alphaModFix/>
          </a:blip>
          <a:srcRect b="0" l="0" r="0" t="0"/>
          <a:stretch/>
        </p:blipFill>
        <p:spPr>
          <a:xfrm>
            <a:off x="917875" y="4701625"/>
            <a:ext cx="2943225" cy="1552575"/>
          </a:xfrm>
          <a:prstGeom prst="rect">
            <a:avLst/>
          </a:prstGeom>
          <a:noFill/>
          <a:ln>
            <a:noFill/>
          </a:ln>
        </p:spPr>
      </p:pic>
      <p:pic>
        <p:nvPicPr>
          <p:cNvPr id="131" name="Google Shape;131;p5"/>
          <p:cNvPicPr preferRelativeResize="0"/>
          <p:nvPr/>
        </p:nvPicPr>
        <p:blipFill rotWithShape="1">
          <a:blip r:embed="rId6">
            <a:alphaModFix/>
          </a:blip>
          <a:srcRect b="0" l="0" r="0" t="0"/>
          <a:stretch/>
        </p:blipFill>
        <p:spPr>
          <a:xfrm>
            <a:off x="8422463" y="4606967"/>
            <a:ext cx="2760102" cy="132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4"/>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fbeelding met kleding, overdekt, persoon, tekst&#10;&#10;Door AI gegenereerde inhoud is mogelijk onjuist." id="138" name="Google Shape;138;p4"/>
          <p:cNvPicPr preferRelativeResize="0"/>
          <p:nvPr/>
        </p:nvPicPr>
        <p:blipFill rotWithShape="1">
          <a:blip r:embed="rId3">
            <a:alphaModFix/>
          </a:blip>
          <a:srcRect b="0" l="0" r="5165" t="5436"/>
          <a:stretch/>
        </p:blipFill>
        <p:spPr>
          <a:xfrm>
            <a:off x="3134831" y="10"/>
            <a:ext cx="9170155" cy="6857990"/>
          </a:xfrm>
          <a:prstGeom prst="rect">
            <a:avLst/>
          </a:prstGeom>
          <a:noFill/>
          <a:ln>
            <a:noFill/>
          </a:ln>
        </p:spPr>
      </p:pic>
      <p:sp>
        <p:nvSpPr>
          <p:cNvPr id="139" name="Google Shape;139;p4"/>
          <p:cNvSpPr/>
          <p:nvPr/>
        </p:nvSpPr>
        <p:spPr>
          <a:xfrm>
            <a:off x="-1" y="0"/>
            <a:ext cx="7390263"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0" name="Google Shape;140;p4"/>
          <p:cNvSpPr txBox="1"/>
          <p:nvPr>
            <p:ph type="title"/>
          </p:nvPr>
        </p:nvSpPr>
        <p:spPr>
          <a:xfrm>
            <a:off x="838200" y="365125"/>
            <a:ext cx="3822189" cy="1899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nl-NL" sz="4000"/>
              <a:t>De ambitie van Coöperatie Thuis en Veilig</a:t>
            </a:r>
            <a:endParaRPr/>
          </a:p>
        </p:txBody>
      </p:sp>
      <p:sp>
        <p:nvSpPr>
          <p:cNvPr id="141" name="Google Shape;141;p4"/>
          <p:cNvSpPr txBox="1"/>
          <p:nvPr>
            <p:ph idx="1" type="body"/>
          </p:nvPr>
        </p:nvSpPr>
        <p:spPr>
          <a:xfrm>
            <a:off x="838200" y="2757394"/>
            <a:ext cx="3418490" cy="16333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None/>
            </a:pPr>
            <a:r>
              <a:rPr lang="nl-NL" sz="1600">
                <a:latin typeface="Verdana"/>
                <a:ea typeface="Verdana"/>
                <a:cs typeface="Verdana"/>
                <a:sym typeface="Verdana"/>
              </a:rPr>
              <a:t>Gezamenlijk aantoonbaar de Systeemaanbieder zijn van de Onplanbare Nachtzorg.</a:t>
            </a:r>
            <a:endParaRPr b="0" i="0" sz="1600" u="none" cap="none" strike="noStrike">
              <a:latin typeface="Verdana"/>
              <a:ea typeface="Verdana"/>
              <a:cs typeface="Verdana"/>
              <a:sym typeface="Verdana"/>
            </a:endParaRPr>
          </a:p>
          <a:p>
            <a:pPr indent="0" lvl="0" marL="0" marR="0" rtl="0" algn="l">
              <a:lnSpc>
                <a:spcPct val="90000"/>
              </a:lnSpc>
              <a:spcBef>
                <a:spcPts val="0"/>
              </a:spcBef>
              <a:spcAft>
                <a:spcPts val="0"/>
              </a:spcAft>
              <a:buClr>
                <a:schemeClr val="dk1"/>
              </a:buClr>
              <a:buSzPts val="1600"/>
              <a:buNone/>
            </a:pPr>
            <a:r>
              <a:t/>
            </a:r>
            <a:endParaRPr sz="1600">
              <a:latin typeface="Verdana"/>
              <a:ea typeface="Verdana"/>
              <a:cs typeface="Verdana"/>
              <a:sym typeface="Verdana"/>
            </a:endParaRPr>
          </a:p>
          <a:p>
            <a:pPr indent="0" lvl="0" marL="0" rtl="0" algn="l">
              <a:lnSpc>
                <a:spcPct val="115000"/>
              </a:lnSpc>
              <a:spcBef>
                <a:spcPts val="1200"/>
              </a:spcBef>
              <a:spcAft>
                <a:spcPts val="0"/>
              </a:spcAft>
              <a:buClr>
                <a:schemeClr val="dk1"/>
              </a:buClr>
              <a:buSzPts val="1100"/>
              <a:buFont typeface="Arial"/>
              <a:buNone/>
            </a:pPr>
            <a:r>
              <a:rPr lang="nl-NL" sz="1600"/>
              <a:t>Dit borgen we door:</a:t>
            </a:r>
            <a:endParaRPr sz="1600"/>
          </a:p>
          <a:p>
            <a:pPr indent="-330200" lvl="0" marL="457200" rtl="0" algn="l">
              <a:lnSpc>
                <a:spcPct val="115000"/>
              </a:lnSpc>
              <a:spcBef>
                <a:spcPts val="1200"/>
              </a:spcBef>
              <a:spcAft>
                <a:spcPts val="0"/>
              </a:spcAft>
              <a:buSzPts val="1600"/>
              <a:buChar char="●"/>
            </a:pPr>
            <a:r>
              <a:rPr lang="nl-NL" sz="1600"/>
              <a:t>De </a:t>
            </a:r>
            <a:r>
              <a:rPr b="1" lang="nl-NL" sz="1600"/>
              <a:t>Systeemfunctie</a:t>
            </a:r>
            <a:r>
              <a:rPr lang="nl-NL" sz="1600"/>
              <a:t> nader uit te werken.</a:t>
            </a:r>
            <a:endParaRPr sz="1600"/>
          </a:p>
          <a:p>
            <a:pPr indent="-330200" lvl="0" marL="457200" rtl="0" algn="l">
              <a:lnSpc>
                <a:spcPct val="115000"/>
              </a:lnSpc>
              <a:spcBef>
                <a:spcPts val="0"/>
              </a:spcBef>
              <a:spcAft>
                <a:spcPts val="0"/>
              </a:spcAft>
              <a:buSzPts val="1600"/>
              <a:buChar char="●"/>
            </a:pPr>
            <a:r>
              <a:rPr lang="nl-NL" sz="1600"/>
              <a:t>Ons te verbinden aan </a:t>
            </a:r>
            <a:r>
              <a:rPr b="1" lang="nl-NL" sz="1600"/>
              <a:t>Kwaliteitscriteria</a:t>
            </a:r>
            <a:r>
              <a:rPr lang="nl-NL" sz="1600"/>
              <a:t> voor alle leden.</a:t>
            </a:r>
            <a:endParaRPr sz="1600"/>
          </a:p>
          <a:p>
            <a:pPr indent="0" lvl="0" marL="0" marR="0" rtl="0" algn="l">
              <a:lnSpc>
                <a:spcPct val="90000"/>
              </a:lnSpc>
              <a:spcBef>
                <a:spcPts val="1200"/>
              </a:spcBef>
              <a:spcAft>
                <a:spcPts val="0"/>
              </a:spcAft>
              <a:buClr>
                <a:schemeClr val="dk1"/>
              </a:buClr>
              <a:buSzPts val="1600"/>
              <a:buNone/>
            </a:pPr>
            <a:r>
              <a:t/>
            </a:r>
            <a:endParaRPr sz="1600">
              <a:latin typeface="Verdana"/>
              <a:ea typeface="Verdana"/>
              <a:cs typeface="Verdana"/>
              <a:sym typeface="Verdana"/>
            </a:endParaRPr>
          </a:p>
        </p:txBody>
      </p:sp>
      <p:pic>
        <p:nvPicPr>
          <p:cNvPr id="142" name="Google Shape;142;p4"/>
          <p:cNvPicPr preferRelativeResize="0"/>
          <p:nvPr/>
        </p:nvPicPr>
        <p:blipFill rotWithShape="1">
          <a:blip r:embed="rId4">
            <a:alphaModFix/>
          </a:blip>
          <a:srcRect b="0" l="0" r="0" t="0"/>
          <a:stretch/>
        </p:blipFill>
        <p:spPr>
          <a:xfrm>
            <a:off x="221238" y="5961657"/>
            <a:ext cx="1176852" cy="5312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nl-NL"/>
              <a:t>Het model: Onplanbare zorg in de nacht</a:t>
            </a:r>
            <a:endParaRPr/>
          </a:p>
        </p:txBody>
      </p:sp>
      <p:pic>
        <p:nvPicPr>
          <p:cNvPr id="148" name="Google Shape;148;p6"/>
          <p:cNvPicPr preferRelativeResize="0"/>
          <p:nvPr>
            <p:ph idx="1" type="body"/>
          </p:nvPr>
        </p:nvPicPr>
        <p:blipFill rotWithShape="1">
          <a:blip r:embed="rId3">
            <a:alphaModFix/>
          </a:blip>
          <a:srcRect b="0" l="0" r="0" t="0"/>
          <a:stretch/>
        </p:blipFill>
        <p:spPr>
          <a:xfrm>
            <a:off x="926690" y="1546405"/>
            <a:ext cx="10515600" cy="3552925"/>
          </a:xfrm>
          <a:prstGeom prst="rect">
            <a:avLst/>
          </a:prstGeom>
          <a:noFill/>
          <a:ln>
            <a:noFill/>
          </a:ln>
        </p:spPr>
      </p:pic>
      <p:sp>
        <p:nvSpPr>
          <p:cNvPr id="149" name="Google Shape;149;p6"/>
          <p:cNvSpPr/>
          <p:nvPr/>
        </p:nvSpPr>
        <p:spPr>
          <a:xfrm>
            <a:off x="122903" y="5449247"/>
            <a:ext cx="11946194" cy="1262199"/>
          </a:xfrm>
          <a:prstGeom prst="roundRect">
            <a:avLst>
              <a:gd fmla="val 16667" name="adj"/>
            </a:avLst>
          </a:prstGeom>
          <a:noFill/>
          <a:ln cap="flat" cmpd="sng" w="19050">
            <a:solidFill>
              <a:srgbClr val="08283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nl-NL" sz="1400" u="none" cap="none" strike="noStrike">
                <a:solidFill>
                  <a:schemeClr val="dk1"/>
                </a:solidFill>
                <a:latin typeface="Arial"/>
                <a:ea typeface="Arial"/>
                <a:cs typeface="Arial"/>
                <a:sym typeface="Arial"/>
              </a:rPr>
              <a:t>Zelftriage</a:t>
            </a:r>
            <a:r>
              <a:rPr b="0" i="0" lang="nl-NL" sz="1400" u="none" cap="none" strike="noStrike">
                <a:solidFill>
                  <a:schemeClr val="dk1"/>
                </a:solidFill>
                <a:latin typeface="Arial"/>
                <a:ea typeface="Arial"/>
                <a:cs typeface="Arial"/>
                <a:sym typeface="Arial"/>
              </a:rPr>
              <a:t>: Een cliënt bij een thuiszorgorganisatie of een inwoner die daar geen cliënt is, ervaart een acuut zorgvraag waarvan hij/zij oordeelt dat zorg noodzakelijk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nl-NL" sz="1400" u="none" cap="none" strike="noStrike">
                <a:solidFill>
                  <a:schemeClr val="dk1"/>
                </a:solidFill>
                <a:latin typeface="Arial"/>
                <a:ea typeface="Arial"/>
                <a:cs typeface="Arial"/>
                <a:sym typeface="Arial"/>
              </a:rPr>
              <a:t>Aanmelden</a:t>
            </a:r>
            <a:r>
              <a:rPr b="0" i="0" lang="nl-NL" sz="1400" u="none" cap="none" strike="noStrike">
                <a:solidFill>
                  <a:schemeClr val="dk1"/>
                </a:solidFill>
                <a:latin typeface="Arial"/>
                <a:ea typeface="Arial"/>
                <a:cs typeface="Arial"/>
                <a:sym typeface="Arial"/>
              </a:rPr>
              <a:t>: Hij meldt zich aan bij een zorgaanbieder die een eerste check uitvoert en de basisgegevens vastlegt.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nl-NL" sz="1400" u="none" cap="none" strike="noStrike">
                <a:solidFill>
                  <a:schemeClr val="dk1"/>
                </a:solidFill>
                <a:latin typeface="Arial"/>
                <a:ea typeface="Arial"/>
                <a:cs typeface="Arial"/>
                <a:sym typeface="Arial"/>
              </a:rPr>
              <a:t>Triageren</a:t>
            </a:r>
            <a:r>
              <a:rPr b="0" i="0" lang="nl-NL" sz="1400" u="none" cap="none" strike="noStrike">
                <a:solidFill>
                  <a:schemeClr val="dk1"/>
                </a:solidFill>
                <a:latin typeface="Arial"/>
                <a:ea typeface="Arial"/>
                <a:cs typeface="Arial"/>
                <a:sym typeface="Arial"/>
              </a:rPr>
              <a:t>: Daarna volgt de medische triage waarna besloten wordt om wel of niet acute zorg te verlenen en door wie deze zorg geleverd wordt.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nl-NL" sz="1400" u="none" cap="none" strike="noStrike">
                <a:solidFill>
                  <a:schemeClr val="dk1"/>
                </a:solidFill>
                <a:latin typeface="Arial"/>
                <a:ea typeface="Arial"/>
                <a:cs typeface="Arial"/>
                <a:sym typeface="Arial"/>
              </a:rPr>
              <a:t>Organiseren en uitvoeren</a:t>
            </a:r>
            <a:r>
              <a:rPr b="0" i="0" lang="nl-NL" sz="1400" u="none" cap="none" strike="noStrike">
                <a:solidFill>
                  <a:schemeClr val="dk1"/>
                </a:solidFill>
                <a:latin typeface="Arial"/>
                <a:ea typeface="Arial"/>
                <a:cs typeface="Arial"/>
                <a:sym typeface="Arial"/>
              </a:rPr>
              <a:t>: Na het aannemen van de zorgvraag, gaat de betreffende zorgaanbieder organiseren, uitvoeren en rapporteren.</a:t>
            </a:r>
            <a:endParaRPr b="0" i="0" sz="1400" u="none" cap="none" strike="noStrike">
              <a:solidFill>
                <a:srgbClr val="000000"/>
              </a:solidFill>
              <a:latin typeface="Arial"/>
              <a:ea typeface="Arial"/>
              <a:cs typeface="Arial"/>
              <a:sym typeface="Arial"/>
            </a:endParaRPr>
          </a:p>
        </p:txBody>
      </p:sp>
      <p:pic>
        <p:nvPicPr>
          <p:cNvPr id="150" name="Google Shape;150;p6"/>
          <p:cNvPicPr preferRelativeResize="0"/>
          <p:nvPr/>
        </p:nvPicPr>
        <p:blipFill rotWithShape="1">
          <a:blip r:embed="rId4">
            <a:alphaModFix/>
          </a:blip>
          <a:srcRect b="0" l="0" r="0" t="0"/>
          <a:stretch/>
        </p:blipFill>
        <p:spPr>
          <a:xfrm>
            <a:off x="10835148" y="91085"/>
            <a:ext cx="1176852" cy="5312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type="title"/>
          </p:nvPr>
        </p:nvSpPr>
        <p:spPr>
          <a:xfrm>
            <a:off x="838200" y="365126"/>
            <a:ext cx="10515600" cy="89340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Play"/>
              <a:buNone/>
            </a:pPr>
            <a:r>
              <a:rPr lang="nl-NL" sz="3600"/>
              <a:t>Onplanbare zorg in de nacht 🡪 acute wijkverpleging</a:t>
            </a:r>
            <a:endParaRPr sz="3600"/>
          </a:p>
        </p:txBody>
      </p:sp>
      <p:pic>
        <p:nvPicPr>
          <p:cNvPr id="156" name="Google Shape;156;p7"/>
          <p:cNvPicPr preferRelativeResize="0"/>
          <p:nvPr>
            <p:ph idx="1" type="body"/>
          </p:nvPr>
        </p:nvPicPr>
        <p:blipFill rotWithShape="1">
          <a:blip r:embed="rId3">
            <a:alphaModFix/>
          </a:blip>
          <a:srcRect b="0" l="0" r="0" t="0"/>
          <a:stretch/>
        </p:blipFill>
        <p:spPr>
          <a:xfrm>
            <a:off x="239549" y="1464875"/>
            <a:ext cx="11712900" cy="5235600"/>
          </a:xfrm>
          <a:prstGeom prst="rect">
            <a:avLst/>
          </a:prstGeom>
          <a:noFill/>
          <a:ln>
            <a:noFill/>
          </a:ln>
        </p:spPr>
      </p:pic>
      <p:pic>
        <p:nvPicPr>
          <p:cNvPr id="157" name="Google Shape;157;p7"/>
          <p:cNvPicPr preferRelativeResize="0"/>
          <p:nvPr/>
        </p:nvPicPr>
        <p:blipFill rotWithShape="1">
          <a:blip r:embed="rId4">
            <a:alphaModFix/>
          </a:blip>
          <a:srcRect b="0" l="0" r="0" t="0"/>
          <a:stretch/>
        </p:blipFill>
        <p:spPr>
          <a:xfrm>
            <a:off x="10835148" y="91085"/>
            <a:ext cx="1176852" cy="5312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nl-NL" sz="4000"/>
              <a:t>Aanbod van de acute wijkverpleging in de nacht</a:t>
            </a:r>
            <a:endParaRPr/>
          </a:p>
        </p:txBody>
      </p:sp>
      <p:sp>
        <p:nvSpPr>
          <p:cNvPr id="164" name="Google Shape;164;p8"/>
          <p:cNvSpPr txBox="1"/>
          <p:nvPr/>
        </p:nvSpPr>
        <p:spPr>
          <a:xfrm>
            <a:off x="3052082" y="1559389"/>
            <a:ext cx="6087836" cy="865414"/>
          </a:xfrm>
          <a:prstGeom prst="rect">
            <a:avLst/>
          </a:prstGeom>
          <a:noFill/>
          <a:ln cap="flat" cmpd="sng" w="28575">
            <a:solidFill>
              <a:srgbClr val="38761D"/>
            </a:solidFill>
            <a:prstDash val="solid"/>
            <a:round/>
            <a:headEnd len="sm" w="sm" type="none"/>
            <a:tailEnd len="sm" w="sm" type="none"/>
          </a:ln>
        </p:spPr>
        <p:txBody>
          <a:bodyPr anchorCtr="0" anchor="t" bIns="0" lIns="0" spcFirstLastPara="1" rIns="0" wrap="square" tIns="0">
            <a:noAutofit/>
          </a:bodyPr>
          <a:lstStyle/>
          <a:p>
            <a:pPr indent="-171450" lvl="0" marL="342900" marR="0" rtl="0" algn="ctr">
              <a:lnSpc>
                <a:spcPct val="90000"/>
              </a:lnSpc>
              <a:spcBef>
                <a:spcPts val="0"/>
              </a:spcBef>
              <a:spcAft>
                <a:spcPts val="0"/>
              </a:spcAft>
              <a:buClr>
                <a:schemeClr val="dk1"/>
              </a:buClr>
              <a:buSzPts val="1400"/>
              <a:buFont typeface="Arial"/>
              <a:buNone/>
            </a:pPr>
            <a:r>
              <a:t/>
            </a:r>
            <a:endParaRPr b="1" i="0" sz="1400" u="none" cap="none" strike="noStrike">
              <a:solidFill>
                <a:schemeClr val="dk2"/>
              </a:solidFill>
              <a:latin typeface="Arial"/>
              <a:ea typeface="Arial"/>
              <a:cs typeface="Arial"/>
              <a:sym typeface="Arial"/>
            </a:endParaRPr>
          </a:p>
          <a:p>
            <a:pPr indent="-171450" lvl="0" marL="342900" marR="0" rtl="0" algn="ctr">
              <a:lnSpc>
                <a:spcPct val="90000"/>
              </a:lnSpc>
              <a:spcBef>
                <a:spcPts val="1000"/>
              </a:spcBef>
              <a:spcAft>
                <a:spcPts val="0"/>
              </a:spcAft>
              <a:buClr>
                <a:srgbClr val="4E95D9"/>
              </a:buClr>
              <a:buSzPts val="2000"/>
              <a:buFont typeface="Arial"/>
              <a:buNone/>
            </a:pPr>
            <a:r>
              <a:rPr b="1" i="0" lang="nl-NL" sz="2000" u="none" cap="none" strike="noStrike">
                <a:solidFill>
                  <a:srgbClr val="4E95D9"/>
                </a:solidFill>
                <a:latin typeface="Verdana"/>
                <a:ea typeface="Verdana"/>
                <a:cs typeface="Verdana"/>
                <a:sym typeface="Verdana"/>
              </a:rPr>
              <a:t>De basis, voor alle leden van CTV</a:t>
            </a:r>
            <a:endParaRPr b="1" i="0" sz="2000" u="none" cap="none" strike="noStrike">
              <a:solidFill>
                <a:schemeClr val="dk1"/>
              </a:solidFill>
              <a:latin typeface="Arial"/>
              <a:ea typeface="Arial"/>
              <a:cs typeface="Arial"/>
              <a:sym typeface="Arial"/>
            </a:endParaRPr>
          </a:p>
          <a:p>
            <a:pPr indent="-139700" lvl="0" marL="228600" marR="0" rtl="0" algn="ctr">
              <a:lnSpc>
                <a:spcPct val="9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139700" lvl="1" marL="685800" marR="0" rtl="0" algn="ctr">
              <a:lnSpc>
                <a:spcPct val="90000"/>
              </a:lnSpc>
              <a:spcBef>
                <a:spcPts val="5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65" name="Google Shape;165;p8"/>
          <p:cNvPicPr preferRelativeResize="0"/>
          <p:nvPr/>
        </p:nvPicPr>
        <p:blipFill rotWithShape="1">
          <a:blip r:embed="rId3">
            <a:alphaModFix/>
          </a:blip>
          <a:srcRect b="0" l="0" r="0" t="0"/>
          <a:stretch/>
        </p:blipFill>
        <p:spPr>
          <a:xfrm>
            <a:off x="10835148" y="91085"/>
            <a:ext cx="1176852" cy="531218"/>
          </a:xfrm>
          <a:prstGeom prst="rect">
            <a:avLst/>
          </a:prstGeom>
          <a:noFill/>
          <a:ln>
            <a:noFill/>
          </a:ln>
        </p:spPr>
      </p:pic>
      <p:sp>
        <p:nvSpPr>
          <p:cNvPr id="166" name="Google Shape;166;p8"/>
          <p:cNvSpPr txBox="1"/>
          <p:nvPr/>
        </p:nvSpPr>
        <p:spPr>
          <a:xfrm>
            <a:off x="271000" y="2728772"/>
            <a:ext cx="1557900" cy="994200"/>
          </a:xfrm>
          <a:prstGeom prst="rect">
            <a:avLst/>
          </a:prstGeom>
          <a:solidFill>
            <a:schemeClr val="lt1"/>
          </a:solidFill>
          <a:ln cap="flat" cmpd="sng" w="38100">
            <a:solidFill>
              <a:srgbClr val="38761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70C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0070C0"/>
                </a:solidFill>
                <a:latin typeface="Verdana"/>
                <a:ea typeface="Verdana"/>
                <a:cs typeface="Verdana"/>
                <a:sym typeface="Verdana"/>
              </a:rPr>
              <a:t>23.00 - 7.00</a:t>
            </a:r>
            <a:endParaRPr b="0" i="0" sz="1600" u="none" cap="none" strike="noStrike">
              <a:solidFill>
                <a:schemeClr val="dk1"/>
              </a:solidFill>
              <a:latin typeface="Arial"/>
              <a:ea typeface="Arial"/>
              <a:cs typeface="Arial"/>
              <a:sym typeface="Arial"/>
            </a:endParaRPr>
          </a:p>
        </p:txBody>
      </p:sp>
      <p:sp>
        <p:nvSpPr>
          <p:cNvPr id="167" name="Google Shape;167;p8"/>
          <p:cNvSpPr txBox="1"/>
          <p:nvPr/>
        </p:nvSpPr>
        <p:spPr>
          <a:xfrm>
            <a:off x="3618750" y="2727825"/>
            <a:ext cx="1557900" cy="1173600"/>
          </a:xfrm>
          <a:prstGeom prst="rect">
            <a:avLst/>
          </a:prstGeom>
          <a:solidFill>
            <a:schemeClr val="lt1"/>
          </a:solidFill>
          <a:ln cap="flat" cmpd="sng" w="38100">
            <a:solidFill>
              <a:srgbClr val="3876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nl-NL" sz="1400" u="none" cap="none" strike="noStrike">
                <a:solidFill>
                  <a:srgbClr val="0070C0"/>
                </a:solidFill>
                <a:latin typeface="Verdana"/>
                <a:ea typeface="Verdana"/>
                <a:cs typeface="Verdana"/>
                <a:sym typeface="Verdana"/>
              </a:rPr>
              <a:t>noodsituatie, plotselinge verslechtering, dringende zorg</a:t>
            </a:r>
            <a:endParaRPr b="0" i="0" sz="1400" u="none" cap="none" strike="noStrike">
              <a:solidFill>
                <a:schemeClr val="dk1"/>
              </a:solidFill>
              <a:latin typeface="Arial"/>
              <a:ea typeface="Arial"/>
              <a:cs typeface="Arial"/>
              <a:sym typeface="Arial"/>
            </a:endParaRPr>
          </a:p>
        </p:txBody>
      </p:sp>
      <p:sp>
        <p:nvSpPr>
          <p:cNvPr id="168" name="Google Shape;168;p8"/>
          <p:cNvSpPr txBox="1"/>
          <p:nvPr/>
        </p:nvSpPr>
        <p:spPr>
          <a:xfrm>
            <a:off x="6978925" y="2738853"/>
            <a:ext cx="1557900" cy="994200"/>
          </a:xfrm>
          <a:prstGeom prst="rect">
            <a:avLst/>
          </a:prstGeom>
          <a:solidFill>
            <a:schemeClr val="lt1"/>
          </a:solidFill>
          <a:ln cap="flat" cmpd="sng" w="38100">
            <a:solidFill>
              <a:srgbClr val="3876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0070C0"/>
                </a:solidFill>
                <a:latin typeface="Verdana"/>
                <a:ea typeface="Verdana"/>
                <a:cs typeface="Verdana"/>
                <a:sym typeface="Verdana"/>
              </a:rPr>
              <a:t>verpleegkundige zorg</a:t>
            </a:r>
            <a:endParaRPr b="0" i="0" sz="1600" u="none" cap="none" strike="noStrike">
              <a:solidFill>
                <a:schemeClr val="dk1"/>
              </a:solidFill>
              <a:latin typeface="Arial"/>
              <a:ea typeface="Arial"/>
              <a:cs typeface="Arial"/>
              <a:sym typeface="Arial"/>
            </a:endParaRPr>
          </a:p>
        </p:txBody>
      </p:sp>
      <p:sp>
        <p:nvSpPr>
          <p:cNvPr id="169" name="Google Shape;169;p8"/>
          <p:cNvSpPr txBox="1"/>
          <p:nvPr/>
        </p:nvSpPr>
        <p:spPr>
          <a:xfrm>
            <a:off x="10339100" y="2727826"/>
            <a:ext cx="1557900" cy="1173600"/>
          </a:xfrm>
          <a:prstGeom prst="rect">
            <a:avLst/>
          </a:prstGeom>
          <a:solidFill>
            <a:schemeClr val="lt1"/>
          </a:solidFill>
          <a:ln cap="flat" cmpd="sng" w="38100">
            <a:solidFill>
              <a:srgbClr val="3876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0070C0"/>
                </a:solidFill>
                <a:latin typeface="Verdana"/>
                <a:ea typeface="Verdana"/>
                <a:cs typeface="Verdana"/>
                <a:sym typeface="Verdana"/>
              </a:rPr>
              <a:t>cliënten minimaal 18 jaar</a:t>
            </a:r>
            <a:endParaRPr b="0" i="0" sz="1600" u="none" cap="none" strike="noStrike">
              <a:solidFill>
                <a:schemeClr val="dk1"/>
              </a:solidFill>
              <a:latin typeface="Arial"/>
              <a:ea typeface="Arial"/>
              <a:cs typeface="Arial"/>
              <a:sym typeface="Arial"/>
            </a:endParaRPr>
          </a:p>
        </p:txBody>
      </p:sp>
      <p:sp>
        <p:nvSpPr>
          <p:cNvPr id="170" name="Google Shape;170;p8"/>
          <p:cNvSpPr txBox="1"/>
          <p:nvPr/>
        </p:nvSpPr>
        <p:spPr>
          <a:xfrm>
            <a:off x="1938675" y="2727825"/>
            <a:ext cx="1557900" cy="994200"/>
          </a:xfrm>
          <a:prstGeom prst="rect">
            <a:avLst/>
          </a:prstGeom>
          <a:solidFill>
            <a:schemeClr val="lt1"/>
          </a:solidFill>
          <a:ln cap="flat" cmpd="sng" w="38100">
            <a:solidFill>
              <a:srgbClr val="3876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0070C0"/>
                </a:solidFill>
                <a:latin typeface="Verdana"/>
                <a:ea typeface="Verdana"/>
                <a:cs typeface="Verdana"/>
                <a:sym typeface="Verdana"/>
              </a:rPr>
              <a:t>ongepland en onplanbaar</a:t>
            </a:r>
            <a:endParaRPr b="0" i="0" sz="1600" u="none" cap="none" strike="noStrike">
              <a:solidFill>
                <a:schemeClr val="dk1"/>
              </a:solidFill>
              <a:latin typeface="Arial"/>
              <a:ea typeface="Arial"/>
              <a:cs typeface="Arial"/>
              <a:sym typeface="Arial"/>
            </a:endParaRPr>
          </a:p>
        </p:txBody>
      </p:sp>
      <p:sp>
        <p:nvSpPr>
          <p:cNvPr id="171" name="Google Shape;171;p8"/>
          <p:cNvSpPr txBox="1"/>
          <p:nvPr/>
        </p:nvSpPr>
        <p:spPr>
          <a:xfrm>
            <a:off x="5298825" y="2727825"/>
            <a:ext cx="1557900" cy="1395300"/>
          </a:xfrm>
          <a:prstGeom prst="rect">
            <a:avLst/>
          </a:prstGeom>
          <a:solidFill>
            <a:schemeClr val="lt1"/>
          </a:solidFill>
          <a:ln cap="flat" cmpd="sng" w="38100">
            <a:solidFill>
              <a:srgbClr val="3876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0070C0"/>
                </a:solidFill>
                <a:latin typeface="Verdana"/>
                <a:ea typeface="Verdana"/>
                <a:cs typeface="Verdana"/>
                <a:sym typeface="Verdana"/>
              </a:rPr>
              <a:t>acuut, incidenteel, niet uitstelbaar</a:t>
            </a:r>
            <a:endParaRPr b="0" i="0" sz="1600" u="none" cap="none" strike="noStrike">
              <a:solidFill>
                <a:schemeClr val="dk1"/>
              </a:solidFill>
              <a:latin typeface="Arial"/>
              <a:ea typeface="Arial"/>
              <a:cs typeface="Arial"/>
              <a:sym typeface="Arial"/>
            </a:endParaRPr>
          </a:p>
        </p:txBody>
      </p:sp>
      <p:sp>
        <p:nvSpPr>
          <p:cNvPr id="172" name="Google Shape;172;p8"/>
          <p:cNvSpPr txBox="1"/>
          <p:nvPr/>
        </p:nvSpPr>
        <p:spPr>
          <a:xfrm>
            <a:off x="8659000" y="2740750"/>
            <a:ext cx="1557900" cy="1395300"/>
          </a:xfrm>
          <a:prstGeom prst="rect">
            <a:avLst/>
          </a:prstGeom>
          <a:solidFill>
            <a:schemeClr val="lt1"/>
          </a:solidFill>
          <a:ln cap="flat" cmpd="sng" w="38100">
            <a:solidFill>
              <a:srgbClr val="3876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0070C0"/>
                </a:solidFill>
                <a:latin typeface="Verdana"/>
                <a:ea typeface="Verdana"/>
                <a:cs typeface="Verdana"/>
                <a:sym typeface="Verdana"/>
              </a:rPr>
              <a:t>bereikbaarheid en beschikbaarheid</a:t>
            </a:r>
            <a:endParaRPr b="0" i="0" sz="1600" u="none" cap="none" strike="noStrike">
              <a:solidFill>
                <a:schemeClr val="dk1"/>
              </a:solidFill>
              <a:latin typeface="Arial"/>
              <a:ea typeface="Arial"/>
              <a:cs typeface="Arial"/>
              <a:sym typeface="Arial"/>
            </a:endParaRPr>
          </a:p>
        </p:txBody>
      </p:sp>
      <p:sp>
        <p:nvSpPr>
          <p:cNvPr id="173" name="Google Shape;173;p8"/>
          <p:cNvSpPr txBox="1"/>
          <p:nvPr/>
        </p:nvSpPr>
        <p:spPr>
          <a:xfrm>
            <a:off x="4132608" y="4382088"/>
            <a:ext cx="3890255" cy="865414"/>
          </a:xfrm>
          <a:prstGeom prst="rect">
            <a:avLst/>
          </a:prstGeom>
          <a:noFill/>
          <a:ln cap="flat" cmpd="sng" w="28575">
            <a:solidFill>
              <a:schemeClr val="lt2"/>
            </a:solidFill>
            <a:prstDash val="solid"/>
            <a:round/>
            <a:headEnd len="sm" w="sm" type="none"/>
            <a:tailEnd len="sm" w="sm" type="none"/>
          </a:ln>
        </p:spPr>
        <p:txBody>
          <a:bodyPr anchorCtr="0" anchor="t" bIns="0" lIns="0" spcFirstLastPara="1" rIns="0" wrap="square" tIns="0">
            <a:noAutofit/>
          </a:bodyPr>
          <a:lstStyle/>
          <a:p>
            <a:pPr indent="-171450" lvl="0" marL="342900" marR="0" rtl="0" algn="l">
              <a:lnSpc>
                <a:spcPct val="90000"/>
              </a:lnSpc>
              <a:spcBef>
                <a:spcPts val="0"/>
              </a:spcBef>
              <a:spcAft>
                <a:spcPts val="0"/>
              </a:spcAft>
              <a:buClr>
                <a:schemeClr val="dk1"/>
              </a:buClr>
              <a:buSzPts val="1400"/>
              <a:buFont typeface="Arial"/>
              <a:buNone/>
            </a:pPr>
            <a:r>
              <a:t/>
            </a:r>
            <a:endParaRPr b="1" i="0" sz="1400" u="none" cap="none" strike="noStrike">
              <a:solidFill>
                <a:schemeClr val="dk2"/>
              </a:solidFill>
              <a:latin typeface="Arial"/>
              <a:ea typeface="Arial"/>
              <a:cs typeface="Arial"/>
              <a:sym typeface="Arial"/>
            </a:endParaRPr>
          </a:p>
          <a:p>
            <a:pPr indent="0" lvl="0" marL="228600" marR="0" rtl="0" algn="l">
              <a:lnSpc>
                <a:spcPct val="90000"/>
              </a:lnSpc>
              <a:spcBef>
                <a:spcPts val="1000"/>
              </a:spcBef>
              <a:spcAft>
                <a:spcPts val="0"/>
              </a:spcAft>
              <a:buClr>
                <a:srgbClr val="4E95D9"/>
              </a:buClr>
              <a:buSzPts val="1600"/>
              <a:buFont typeface="Arial"/>
              <a:buNone/>
            </a:pPr>
            <a:r>
              <a:rPr b="0" i="0" lang="nl-NL" sz="1600" u="none" cap="none" strike="noStrike">
                <a:solidFill>
                  <a:srgbClr val="4E95D9"/>
                </a:solidFill>
                <a:latin typeface="Verdana"/>
                <a:ea typeface="Verdana"/>
                <a:cs typeface="Verdana"/>
                <a:sym typeface="Verdana"/>
              </a:rPr>
              <a:t>Aanvullend, in te vullen per regio</a:t>
            </a:r>
            <a:endParaRPr b="0" i="0" sz="1400" u="none" cap="none" strike="noStrike">
              <a:solidFill>
                <a:srgbClr val="000000"/>
              </a:solidFill>
              <a:latin typeface="Arial"/>
              <a:ea typeface="Arial"/>
              <a:cs typeface="Arial"/>
              <a:sym typeface="Arial"/>
            </a:endParaRPr>
          </a:p>
          <a:p>
            <a:pPr indent="-139700" lvl="0" marL="228600" marR="0" rtl="0" algn="l">
              <a:lnSpc>
                <a:spcPct val="9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139700" lvl="1" marL="685800" marR="0" rtl="0" algn="l">
              <a:lnSpc>
                <a:spcPct val="90000"/>
              </a:lnSpc>
              <a:spcBef>
                <a:spcPts val="5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4" name="Google Shape;174;p8"/>
          <p:cNvSpPr txBox="1"/>
          <p:nvPr/>
        </p:nvSpPr>
        <p:spPr>
          <a:xfrm>
            <a:off x="1763621" y="5511780"/>
            <a:ext cx="1557799" cy="1173754"/>
          </a:xfrm>
          <a:prstGeom prst="rect">
            <a:avLst/>
          </a:prstGeom>
          <a:solidFill>
            <a:schemeClr val="lt1"/>
          </a:solidFill>
          <a:ln cap="flat" cmpd="sng" w="3810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rPr b="0" i="0" lang="nl-NL" sz="1400" u="none" cap="none" strike="noStrike">
                <a:solidFill>
                  <a:srgbClr val="0070C0"/>
                </a:solidFill>
                <a:latin typeface="Verdana"/>
                <a:ea typeface="Verdana"/>
                <a:cs typeface="Verdana"/>
                <a:sym typeface="Verdana"/>
              </a:rPr>
              <a:t>gepland; aanbieder kan niet leveren, max x nachten</a:t>
            </a:r>
            <a:endParaRPr b="0" i="0" sz="1400" u="none" cap="none" strike="noStrike">
              <a:solidFill>
                <a:schemeClr val="dk1"/>
              </a:solidFill>
              <a:latin typeface="Arial"/>
              <a:ea typeface="Arial"/>
              <a:cs typeface="Arial"/>
              <a:sym typeface="Arial"/>
            </a:endParaRPr>
          </a:p>
        </p:txBody>
      </p:sp>
      <p:sp>
        <p:nvSpPr>
          <p:cNvPr id="175" name="Google Shape;175;p8"/>
          <p:cNvSpPr txBox="1"/>
          <p:nvPr/>
        </p:nvSpPr>
        <p:spPr>
          <a:xfrm>
            <a:off x="4132608" y="5511780"/>
            <a:ext cx="1557799" cy="1173754"/>
          </a:xfrm>
          <a:prstGeom prst="rect">
            <a:avLst/>
          </a:prstGeom>
          <a:solidFill>
            <a:schemeClr val="lt1"/>
          </a:solidFill>
          <a:ln cap="flat" cmpd="sng" w="3810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rPr b="0" i="0" lang="nl-NL" sz="1400" u="none" cap="none" strike="noStrike">
                <a:solidFill>
                  <a:srgbClr val="0070C0"/>
                </a:solidFill>
                <a:latin typeface="Verdana"/>
                <a:ea typeface="Verdana"/>
                <a:cs typeface="Verdana"/>
                <a:sym typeface="Verdana"/>
              </a:rPr>
              <a:t>gepland, uitvoeren en volgende dag in gesprek</a:t>
            </a:r>
            <a:endParaRPr b="0" i="0" sz="1400" u="none" cap="none" strike="noStrike">
              <a:solidFill>
                <a:schemeClr val="dk1"/>
              </a:solidFill>
              <a:latin typeface="Arial"/>
              <a:ea typeface="Arial"/>
              <a:cs typeface="Arial"/>
              <a:sym typeface="Arial"/>
            </a:endParaRPr>
          </a:p>
        </p:txBody>
      </p:sp>
      <p:sp>
        <p:nvSpPr>
          <p:cNvPr id="176" name="Google Shape;176;p8"/>
          <p:cNvSpPr txBox="1"/>
          <p:nvPr/>
        </p:nvSpPr>
        <p:spPr>
          <a:xfrm>
            <a:off x="6501595" y="5511780"/>
            <a:ext cx="1557799" cy="1173754"/>
          </a:xfrm>
          <a:prstGeom prst="rect">
            <a:avLst/>
          </a:prstGeom>
          <a:solidFill>
            <a:schemeClr val="lt1"/>
          </a:solidFill>
          <a:ln cap="flat" cmpd="sng" w="3810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rPr b="0" i="0" lang="nl-NL" sz="1400" u="none" cap="none" strike="noStrike">
                <a:solidFill>
                  <a:srgbClr val="0070C0"/>
                </a:solidFill>
                <a:latin typeface="Verdana"/>
                <a:ea typeface="Verdana"/>
                <a:cs typeface="Verdana"/>
                <a:sym typeface="Verdana"/>
              </a:rPr>
              <a:t>hoog complexe verpleegkundige zorg</a:t>
            </a:r>
            <a:endParaRPr b="0" i="0" sz="1400" u="none" cap="none" strike="noStrike">
              <a:solidFill>
                <a:schemeClr val="dk1"/>
              </a:solidFill>
              <a:latin typeface="Arial"/>
              <a:ea typeface="Arial"/>
              <a:cs typeface="Arial"/>
              <a:sym typeface="Arial"/>
            </a:endParaRPr>
          </a:p>
        </p:txBody>
      </p:sp>
      <p:sp>
        <p:nvSpPr>
          <p:cNvPr id="177" name="Google Shape;177;p8"/>
          <p:cNvSpPr txBox="1"/>
          <p:nvPr/>
        </p:nvSpPr>
        <p:spPr>
          <a:xfrm>
            <a:off x="8870580" y="5511780"/>
            <a:ext cx="1557799" cy="1173754"/>
          </a:xfrm>
          <a:prstGeom prst="rect">
            <a:avLst/>
          </a:prstGeom>
          <a:solidFill>
            <a:schemeClr val="lt1"/>
          </a:solidFill>
          <a:ln cap="flat" cmpd="sng" w="38100">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rPr b="0" i="0" lang="nl-NL" sz="1400" u="none" cap="none" strike="noStrike">
                <a:solidFill>
                  <a:srgbClr val="0070C0"/>
                </a:solidFill>
                <a:latin typeface="Verdana"/>
                <a:ea typeface="Verdana"/>
                <a:cs typeface="Verdana"/>
                <a:sym typeface="Verdana"/>
              </a:rPr>
              <a:t>jongeren of kinderen onder de 18 jaar</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nl-NL"/>
              <a:t>Kwaliteitscriteria voor systeemaanbieders</a:t>
            </a:r>
            <a:endParaRPr/>
          </a:p>
        </p:txBody>
      </p:sp>
      <p:pic>
        <p:nvPicPr>
          <p:cNvPr id="183" name="Google Shape;183;p9"/>
          <p:cNvPicPr preferRelativeResize="0"/>
          <p:nvPr>
            <p:ph idx="1" type="body"/>
          </p:nvPr>
        </p:nvPicPr>
        <p:blipFill rotWithShape="1">
          <a:blip r:embed="rId3">
            <a:alphaModFix/>
          </a:blip>
          <a:srcRect b="0" l="0" r="0" t="0"/>
          <a:stretch/>
        </p:blipFill>
        <p:spPr>
          <a:xfrm>
            <a:off x="877529" y="1690688"/>
            <a:ext cx="10630360" cy="4667250"/>
          </a:xfrm>
          <a:prstGeom prst="rect">
            <a:avLst/>
          </a:prstGeom>
          <a:noFill/>
          <a:ln>
            <a:noFill/>
          </a:ln>
        </p:spPr>
      </p:pic>
      <p:pic>
        <p:nvPicPr>
          <p:cNvPr id="184" name="Google Shape;184;p9"/>
          <p:cNvPicPr preferRelativeResize="0"/>
          <p:nvPr/>
        </p:nvPicPr>
        <p:blipFill rotWithShape="1">
          <a:blip r:embed="rId4">
            <a:alphaModFix/>
          </a:blip>
          <a:srcRect b="0" l="0" r="0" t="0"/>
          <a:stretch/>
        </p:blipFill>
        <p:spPr>
          <a:xfrm>
            <a:off x="10835148" y="91085"/>
            <a:ext cx="1176852" cy="5312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2025-10-21T10:26:40Z</dcterms:created>
  <dc:creator>Joost Smit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0x0101008DC1428DE5C29E40888E7E56EB2B53C7</vt:lpwstr>
  </property>
  <property fmtid="{D5CDD505-2E9C-101B-9397-08002B2CF9AE}" pid="3" name="MediaServiceImageTags">
    <vt:lpwstr/>
  </property>
</Properties>
</file>